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1"/>
  </p:sldMasterIdLst>
  <p:notesMasterIdLst>
    <p:notesMasterId r:id="rId34"/>
  </p:notesMasterIdLst>
  <p:sldIdLst>
    <p:sldId id="256" r:id="rId2"/>
    <p:sldId id="296" r:id="rId3"/>
    <p:sldId id="299" r:id="rId4"/>
    <p:sldId id="298" r:id="rId5"/>
    <p:sldId id="295" r:id="rId6"/>
    <p:sldId id="289" r:id="rId7"/>
    <p:sldId id="291" r:id="rId8"/>
    <p:sldId id="290" r:id="rId9"/>
    <p:sldId id="288" r:id="rId10"/>
    <p:sldId id="260" r:id="rId11"/>
    <p:sldId id="262" r:id="rId12"/>
    <p:sldId id="294" r:id="rId13"/>
    <p:sldId id="265" r:id="rId14"/>
    <p:sldId id="267" r:id="rId15"/>
    <p:sldId id="266" r:id="rId16"/>
    <p:sldId id="268" r:id="rId17"/>
    <p:sldId id="271" r:id="rId18"/>
    <p:sldId id="270" r:id="rId19"/>
    <p:sldId id="269" r:id="rId20"/>
    <p:sldId id="272" r:id="rId21"/>
    <p:sldId id="273" r:id="rId22"/>
    <p:sldId id="274" r:id="rId23"/>
    <p:sldId id="300" r:id="rId24"/>
    <p:sldId id="275" r:id="rId25"/>
    <p:sldId id="285" r:id="rId26"/>
    <p:sldId id="277" r:id="rId27"/>
    <p:sldId id="278" r:id="rId28"/>
    <p:sldId id="287" r:id="rId29"/>
    <p:sldId id="279" r:id="rId30"/>
    <p:sldId id="280" r:id="rId31"/>
    <p:sldId id="281" r:id="rId32"/>
    <p:sldId id="28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011" autoAdjust="0"/>
    <p:restoredTop sz="74742" autoAdjust="0"/>
  </p:normalViewPr>
  <p:slideViewPr>
    <p:cSldViewPr snapToGrid="0">
      <p:cViewPr varScale="1">
        <p:scale>
          <a:sx n="82" d="100"/>
          <a:sy n="82" d="100"/>
        </p:scale>
        <p:origin x="540" y="96"/>
      </p:cViewPr>
      <p:guideLst/>
    </p:cSldViewPr>
  </p:slideViewPr>
  <p:outlineViewPr>
    <p:cViewPr>
      <p:scale>
        <a:sx n="33" d="100"/>
        <a:sy n="33" d="100"/>
      </p:scale>
      <p:origin x="0" y="-616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12367D-08B2-4DE0-97C4-64F077583B69}" type="doc">
      <dgm:prSet loTypeId="urn:microsoft.com/office/officeart/2005/8/layout/hProcess3" loCatId="process" qsTypeId="urn:microsoft.com/office/officeart/2005/8/quickstyle/simple3" qsCatId="simple" csTypeId="urn:microsoft.com/office/officeart/2005/8/colors/accent6_4" csCatId="accent6" phldr="1"/>
      <dgm:spPr/>
      <dgm:t>
        <a:bodyPr/>
        <a:lstStyle/>
        <a:p>
          <a:endParaRPr lang="en-US"/>
        </a:p>
      </dgm:t>
    </dgm:pt>
    <dgm:pt modelId="{9D266D3A-4CC6-43A7-8F06-2CA026057106}">
      <dgm:prSet phldrT="[Text]"/>
      <dgm:spPr/>
      <dgm:t>
        <a:bodyPr/>
        <a:lstStyle/>
        <a:p>
          <a:r>
            <a:rPr lang="en-US" b="1" baseline="0" dirty="0"/>
            <a:t>2012</a:t>
          </a:r>
          <a:endParaRPr lang="en-US" b="1" dirty="0"/>
        </a:p>
      </dgm:t>
    </dgm:pt>
    <dgm:pt modelId="{0893E6EC-7918-47DA-84CB-960306392A97}" type="parTrans" cxnId="{BEC59CA8-3CCF-4E1F-95C2-EC980FC54206}">
      <dgm:prSet/>
      <dgm:spPr/>
      <dgm:t>
        <a:bodyPr/>
        <a:lstStyle/>
        <a:p>
          <a:endParaRPr lang="en-US"/>
        </a:p>
      </dgm:t>
    </dgm:pt>
    <dgm:pt modelId="{5DD42741-F5B3-46BA-BF9A-B1DC64261135}" type="sibTrans" cxnId="{BEC59CA8-3CCF-4E1F-95C2-EC980FC54206}">
      <dgm:prSet/>
      <dgm:spPr/>
      <dgm:t>
        <a:bodyPr/>
        <a:lstStyle/>
        <a:p>
          <a:endParaRPr lang="en-US"/>
        </a:p>
      </dgm:t>
    </dgm:pt>
    <dgm:pt modelId="{DB6A1CDC-B89E-469A-A1BE-CB6E272C5388}">
      <dgm:prSet/>
      <dgm:spPr/>
      <dgm:t>
        <a:bodyPr/>
        <a:lstStyle/>
        <a:p>
          <a:r>
            <a:rPr lang="en-US" b="0" baseline="0" dirty="0"/>
            <a:t>Sept. – First guest blog post</a:t>
          </a:r>
        </a:p>
      </dgm:t>
    </dgm:pt>
    <dgm:pt modelId="{4ACD14BD-DD3D-4FF6-9B88-58D133955E7A}" type="parTrans" cxnId="{F9C3FF6D-1DA8-4C9A-959A-9E1B2CD622B2}">
      <dgm:prSet/>
      <dgm:spPr/>
      <dgm:t>
        <a:bodyPr/>
        <a:lstStyle/>
        <a:p>
          <a:endParaRPr lang="en-US"/>
        </a:p>
      </dgm:t>
    </dgm:pt>
    <dgm:pt modelId="{63C8C9F3-0123-4193-93FC-B19200E95FD2}" type="sibTrans" cxnId="{F9C3FF6D-1DA8-4C9A-959A-9E1B2CD622B2}">
      <dgm:prSet/>
      <dgm:spPr/>
      <dgm:t>
        <a:bodyPr/>
        <a:lstStyle/>
        <a:p>
          <a:endParaRPr lang="en-US"/>
        </a:p>
      </dgm:t>
    </dgm:pt>
    <dgm:pt modelId="{83DC7D52-8BB0-4502-ADE7-368E1AAA763F}">
      <dgm:prSet/>
      <dgm:spPr/>
      <dgm:t>
        <a:bodyPr/>
        <a:lstStyle/>
        <a:p>
          <a:r>
            <a:rPr lang="en-US" b="0" baseline="0" dirty="0"/>
            <a:t>Spring - Invited external local user group</a:t>
          </a:r>
        </a:p>
      </dgm:t>
    </dgm:pt>
    <dgm:pt modelId="{D6B3B82A-A9EB-4FA3-BC37-F57E82D83476}" type="parTrans" cxnId="{E906A5ED-E3E8-4AF1-838F-0CF23942F7D5}">
      <dgm:prSet/>
      <dgm:spPr/>
      <dgm:t>
        <a:bodyPr/>
        <a:lstStyle/>
        <a:p>
          <a:endParaRPr lang="en-US"/>
        </a:p>
      </dgm:t>
    </dgm:pt>
    <dgm:pt modelId="{4E5BE0F7-D947-4CB8-A868-2C1357252969}" type="sibTrans" cxnId="{E906A5ED-E3E8-4AF1-838F-0CF23942F7D5}">
      <dgm:prSet/>
      <dgm:spPr/>
      <dgm:t>
        <a:bodyPr/>
        <a:lstStyle/>
        <a:p>
          <a:endParaRPr lang="en-US"/>
        </a:p>
      </dgm:t>
    </dgm:pt>
    <dgm:pt modelId="{355A1A99-CCF4-4608-9F7B-AD44F70E45E1}">
      <dgm:prSet/>
      <dgm:spPr/>
      <dgm:t>
        <a:bodyPr/>
        <a:lstStyle/>
        <a:p>
          <a:r>
            <a:rPr lang="en-US" b="1" baseline="0" dirty="0"/>
            <a:t>2014</a:t>
          </a:r>
        </a:p>
      </dgm:t>
    </dgm:pt>
    <dgm:pt modelId="{A5F650E3-E70C-4F16-9170-0697555F9D04}" type="parTrans" cxnId="{943E9B5A-D1E3-4CCB-B13A-7488E1BB85AC}">
      <dgm:prSet/>
      <dgm:spPr/>
      <dgm:t>
        <a:bodyPr/>
        <a:lstStyle/>
        <a:p>
          <a:endParaRPr lang="en-US"/>
        </a:p>
      </dgm:t>
    </dgm:pt>
    <dgm:pt modelId="{C0DEF080-C0EC-490D-8804-6CD6111F5328}" type="sibTrans" cxnId="{943E9B5A-D1E3-4CCB-B13A-7488E1BB85AC}">
      <dgm:prSet/>
      <dgm:spPr/>
      <dgm:t>
        <a:bodyPr/>
        <a:lstStyle/>
        <a:p>
          <a:endParaRPr lang="en-US"/>
        </a:p>
      </dgm:t>
    </dgm:pt>
    <dgm:pt modelId="{E84A359A-9423-4515-8B76-C4E4D9B80BEE}">
      <dgm:prSet/>
      <dgm:spPr/>
      <dgm:t>
        <a:bodyPr/>
        <a:lstStyle/>
        <a:p>
          <a:r>
            <a:rPr lang="en-US" b="1" baseline="0" dirty="0"/>
            <a:t>2015</a:t>
          </a:r>
        </a:p>
      </dgm:t>
    </dgm:pt>
    <dgm:pt modelId="{96B7C4EE-5A3F-436A-B9C2-128CF3CE6DD9}" type="parTrans" cxnId="{17D54294-9CC5-4489-92AE-B6A6B0D6BD7C}">
      <dgm:prSet/>
      <dgm:spPr/>
      <dgm:t>
        <a:bodyPr/>
        <a:lstStyle/>
        <a:p>
          <a:endParaRPr lang="en-US"/>
        </a:p>
      </dgm:t>
    </dgm:pt>
    <dgm:pt modelId="{3B9BDD12-656D-4844-8BA4-4583922A4782}" type="sibTrans" cxnId="{17D54294-9CC5-4489-92AE-B6A6B0D6BD7C}">
      <dgm:prSet/>
      <dgm:spPr/>
      <dgm:t>
        <a:bodyPr/>
        <a:lstStyle/>
        <a:p>
          <a:endParaRPr lang="en-US"/>
        </a:p>
      </dgm:t>
    </dgm:pt>
    <dgm:pt modelId="{19A6C653-1211-416E-8B0E-1F7BA43AD553}">
      <dgm:prSet/>
      <dgm:spPr/>
      <dgm:t>
        <a:bodyPr/>
        <a:lstStyle/>
        <a:p>
          <a:r>
            <a:rPr lang="en-US" b="0" dirty="0"/>
            <a:t>Enabled community contributions to Confluence space</a:t>
          </a:r>
          <a:r>
            <a:rPr lang="en-US" b="0" baseline="0" dirty="0"/>
            <a:t> (</a:t>
          </a:r>
          <a:r>
            <a:rPr lang="en-US" b="0" cap="none" dirty="0">
              <a:effectLst/>
              <a:latin typeface="+mn-lt"/>
              <a:ea typeface="+mn-ea"/>
              <a:cs typeface="+mn-cs"/>
            </a:rPr>
            <a:t>“open-wiki” style)</a:t>
          </a:r>
          <a:br>
            <a:rPr lang="en-US" b="0" cap="none" dirty="0">
              <a:effectLst/>
              <a:latin typeface="+mn-lt"/>
              <a:ea typeface="+mn-ea"/>
              <a:cs typeface="+mn-cs"/>
            </a:rPr>
          </a:br>
          <a:endParaRPr lang="en-US" b="0" cap="none" dirty="0">
            <a:effectLst/>
            <a:latin typeface="+mn-lt"/>
            <a:ea typeface="+mn-ea"/>
            <a:cs typeface="+mn-cs"/>
          </a:endParaRPr>
        </a:p>
      </dgm:t>
    </dgm:pt>
    <dgm:pt modelId="{6D4194B5-4204-416A-BD92-B4D7EB3D7BED}" type="parTrans" cxnId="{82EEDCA7-D341-4DD5-8799-00659E3B82F8}">
      <dgm:prSet/>
      <dgm:spPr/>
      <dgm:t>
        <a:bodyPr/>
        <a:lstStyle/>
        <a:p>
          <a:endParaRPr lang="en-US"/>
        </a:p>
      </dgm:t>
    </dgm:pt>
    <dgm:pt modelId="{92851167-6317-4EE4-8EE7-2080C1B17FA0}" type="sibTrans" cxnId="{82EEDCA7-D341-4DD5-8799-00659E3B82F8}">
      <dgm:prSet/>
      <dgm:spPr/>
      <dgm:t>
        <a:bodyPr/>
        <a:lstStyle/>
        <a:p>
          <a:endParaRPr lang="en-US"/>
        </a:p>
      </dgm:t>
    </dgm:pt>
    <dgm:pt modelId="{DD08DBED-141B-4BD5-BFA0-90CD99C80A19}">
      <dgm:prSet/>
      <dgm:spPr/>
      <dgm:t>
        <a:bodyPr/>
        <a:lstStyle/>
        <a:p>
          <a:r>
            <a:rPr lang="en-US" b="0" cap="none" dirty="0">
              <a:effectLst/>
              <a:latin typeface="+mn-lt"/>
              <a:ea typeface="+mn-ea"/>
              <a:cs typeface="+mn-cs"/>
            </a:rPr>
            <a:t>First guest blogging</a:t>
          </a:r>
          <a:r>
            <a:rPr lang="en-US" b="0" cap="none" baseline="0" dirty="0">
              <a:effectLst/>
              <a:latin typeface="+mn-lt"/>
              <a:ea typeface="+mn-ea"/>
              <a:cs typeface="+mn-cs"/>
            </a:rPr>
            <a:t> </a:t>
          </a:r>
          <a:r>
            <a:rPr lang="en-US" b="0" i="1" cap="none" baseline="0" dirty="0">
              <a:effectLst/>
              <a:latin typeface="+mn-lt"/>
              <a:ea typeface="+mn-ea"/>
              <a:cs typeface="+mn-cs"/>
            </a:rPr>
            <a:t>series</a:t>
          </a:r>
          <a:r>
            <a:rPr lang="en-US" b="0" i="0" cap="none" baseline="0" dirty="0">
              <a:effectLst/>
              <a:latin typeface="+mn-lt"/>
              <a:ea typeface="+mn-ea"/>
              <a:cs typeface="+mn-cs"/>
            </a:rPr>
            <a:t> (5-6 guest post)</a:t>
          </a:r>
        </a:p>
      </dgm:t>
    </dgm:pt>
    <dgm:pt modelId="{496813BE-F813-4299-9275-1EEADFA7052C}" type="parTrans" cxnId="{5077F866-BFF2-45E0-A046-3C9222C7610E}">
      <dgm:prSet/>
      <dgm:spPr/>
      <dgm:t>
        <a:bodyPr/>
        <a:lstStyle/>
        <a:p>
          <a:endParaRPr lang="en-US"/>
        </a:p>
      </dgm:t>
    </dgm:pt>
    <dgm:pt modelId="{80BC2F17-1258-4B23-BA13-3EBB11F62CAD}" type="sibTrans" cxnId="{5077F866-BFF2-45E0-A046-3C9222C7610E}">
      <dgm:prSet/>
      <dgm:spPr/>
      <dgm:t>
        <a:bodyPr/>
        <a:lstStyle/>
        <a:p>
          <a:endParaRPr lang="en-US"/>
        </a:p>
      </dgm:t>
    </dgm:pt>
    <dgm:pt modelId="{9C416D93-C485-4426-AA41-CC18686C86B5}">
      <dgm:prSet/>
      <dgm:spPr/>
      <dgm:t>
        <a:bodyPr/>
        <a:lstStyle/>
        <a:p>
          <a:r>
            <a:rPr lang="en-US" b="1" i="0" cap="none" baseline="0" dirty="0">
              <a:effectLst/>
              <a:latin typeface="+mn-lt"/>
              <a:ea typeface="+mn-ea"/>
              <a:cs typeface="+mn-cs"/>
            </a:rPr>
            <a:t>2017</a:t>
          </a:r>
        </a:p>
      </dgm:t>
    </dgm:pt>
    <dgm:pt modelId="{2C7D879C-C03C-446C-8627-A5E6635FB53D}" type="parTrans" cxnId="{435B096D-09D3-4849-A4E0-DADA9E1DA2B5}">
      <dgm:prSet/>
      <dgm:spPr/>
      <dgm:t>
        <a:bodyPr/>
        <a:lstStyle/>
        <a:p>
          <a:endParaRPr lang="en-US"/>
        </a:p>
      </dgm:t>
    </dgm:pt>
    <dgm:pt modelId="{C0DEA7A0-E11F-4017-93D6-6E4A157886DF}" type="sibTrans" cxnId="{435B096D-09D3-4849-A4E0-DADA9E1DA2B5}">
      <dgm:prSet/>
      <dgm:spPr/>
      <dgm:t>
        <a:bodyPr/>
        <a:lstStyle/>
        <a:p>
          <a:endParaRPr lang="en-US"/>
        </a:p>
      </dgm:t>
    </dgm:pt>
    <dgm:pt modelId="{DE17C969-C141-4226-A4CB-4C37EF2E467A}">
      <dgm:prSet/>
      <dgm:spPr/>
      <dgm:t>
        <a:bodyPr/>
        <a:lstStyle/>
        <a:p>
          <a:r>
            <a:rPr lang="en-US" b="1" i="0" cap="none" baseline="0" dirty="0">
              <a:effectLst/>
              <a:latin typeface="+mn-lt"/>
              <a:ea typeface="+mn-ea"/>
              <a:cs typeface="+mn-cs"/>
            </a:rPr>
            <a:t>2018</a:t>
          </a:r>
        </a:p>
      </dgm:t>
    </dgm:pt>
    <dgm:pt modelId="{80D99B51-49E8-4B25-B314-3076612D9442}" type="parTrans" cxnId="{7A3E96DC-A8A8-4604-A54D-FE6554AA0E55}">
      <dgm:prSet/>
      <dgm:spPr/>
      <dgm:t>
        <a:bodyPr/>
        <a:lstStyle/>
        <a:p>
          <a:endParaRPr lang="en-US"/>
        </a:p>
      </dgm:t>
    </dgm:pt>
    <dgm:pt modelId="{0C070308-FEF1-4DDF-9E48-2A1814A87287}" type="sibTrans" cxnId="{7A3E96DC-A8A8-4604-A54D-FE6554AA0E55}">
      <dgm:prSet/>
      <dgm:spPr/>
      <dgm:t>
        <a:bodyPr/>
        <a:lstStyle/>
        <a:p>
          <a:endParaRPr lang="en-US"/>
        </a:p>
      </dgm:t>
    </dgm:pt>
    <dgm:pt modelId="{DA05B6EA-22F2-42BC-BC90-3CF6930E4BAD}">
      <dgm:prSet phldrT="[Text]"/>
      <dgm:spPr/>
      <dgm:t>
        <a:bodyPr/>
        <a:lstStyle/>
        <a:p>
          <a:r>
            <a:rPr lang="en-US" b="0" baseline="0" dirty="0"/>
            <a:t>May – First community blog post</a:t>
          </a:r>
          <a:br>
            <a:rPr lang="en-US" b="0" baseline="0" dirty="0"/>
          </a:br>
          <a:endParaRPr lang="en-US" b="0" dirty="0"/>
        </a:p>
      </dgm:t>
    </dgm:pt>
    <dgm:pt modelId="{8626B879-3DA7-4654-B5D9-77D30976AE1C}" type="parTrans" cxnId="{F45424D7-58CA-4001-A5A5-E4417BA80A56}">
      <dgm:prSet/>
      <dgm:spPr/>
      <dgm:t>
        <a:bodyPr/>
        <a:lstStyle/>
        <a:p>
          <a:endParaRPr lang="en-US"/>
        </a:p>
      </dgm:t>
    </dgm:pt>
    <dgm:pt modelId="{FF4833ED-19A5-4362-B0AE-84154E0D059C}" type="sibTrans" cxnId="{F45424D7-58CA-4001-A5A5-E4417BA80A56}">
      <dgm:prSet/>
      <dgm:spPr/>
      <dgm:t>
        <a:bodyPr/>
        <a:lstStyle/>
        <a:p>
          <a:endParaRPr lang="en-US"/>
        </a:p>
      </dgm:t>
    </dgm:pt>
    <dgm:pt modelId="{B9AE141E-94A8-45F3-BA5D-959EF1FBFB1E}">
      <dgm:prSet/>
      <dgm:spPr/>
      <dgm:t>
        <a:bodyPr/>
        <a:lstStyle/>
        <a:p>
          <a:r>
            <a:rPr lang="en-US" b="1" baseline="0" dirty="0"/>
            <a:t>2013</a:t>
          </a:r>
        </a:p>
      </dgm:t>
    </dgm:pt>
    <dgm:pt modelId="{09D93FCA-0FE2-4069-8B5B-E83A654E86D2}" type="parTrans" cxnId="{58697873-1C2D-48D6-8BE3-6B1245B049F9}">
      <dgm:prSet/>
      <dgm:spPr/>
      <dgm:t>
        <a:bodyPr/>
        <a:lstStyle/>
        <a:p>
          <a:endParaRPr lang="en-US"/>
        </a:p>
      </dgm:t>
    </dgm:pt>
    <dgm:pt modelId="{C177D6B7-0578-42DC-AC91-C30E0A71EDF0}" type="sibTrans" cxnId="{58697873-1C2D-48D6-8BE3-6B1245B049F9}">
      <dgm:prSet/>
      <dgm:spPr/>
      <dgm:t>
        <a:bodyPr/>
        <a:lstStyle/>
        <a:p>
          <a:endParaRPr lang="en-US"/>
        </a:p>
      </dgm:t>
    </dgm:pt>
    <dgm:pt modelId="{A39B6720-E0E3-4473-8843-7F1EDFFEB714}">
      <dgm:prSet/>
      <dgm:spPr/>
      <dgm:t>
        <a:bodyPr/>
        <a:lstStyle/>
        <a:p>
          <a:r>
            <a:rPr lang="en-US" b="0" baseline="0" dirty="0"/>
            <a:t>Changed blogging platform to improve two-way feedback (one word: SharePoint).</a:t>
          </a:r>
        </a:p>
      </dgm:t>
    </dgm:pt>
    <dgm:pt modelId="{A9A918CE-4FBE-4B98-BE1F-9E8CAFB7059E}" type="parTrans" cxnId="{25F578DB-4378-4733-963E-EF26830C3ECC}">
      <dgm:prSet/>
      <dgm:spPr/>
      <dgm:t>
        <a:bodyPr/>
        <a:lstStyle/>
        <a:p>
          <a:endParaRPr lang="en-US"/>
        </a:p>
      </dgm:t>
    </dgm:pt>
    <dgm:pt modelId="{61C7D791-F211-4A4E-A18D-3BF19EABF82C}" type="sibTrans" cxnId="{25F578DB-4378-4733-963E-EF26830C3ECC}">
      <dgm:prSet/>
      <dgm:spPr/>
      <dgm:t>
        <a:bodyPr/>
        <a:lstStyle/>
        <a:p>
          <a:endParaRPr lang="en-US"/>
        </a:p>
      </dgm:t>
    </dgm:pt>
    <dgm:pt modelId="{A3D6BFEA-51F8-4A0B-B24D-8F3DB0AC212E}">
      <dgm:prSet/>
      <dgm:spPr/>
      <dgm:t>
        <a:bodyPr/>
        <a:lstStyle/>
        <a:p>
          <a:r>
            <a:rPr lang="en-US" b="0" baseline="0" dirty="0"/>
            <a:t>First internal developer-focused event (.NET Developer Day)</a:t>
          </a:r>
          <a:br>
            <a:rPr lang="en-US" b="0" baseline="0" dirty="0"/>
          </a:br>
          <a:endParaRPr lang="en-US" b="0" baseline="0" dirty="0"/>
        </a:p>
      </dgm:t>
    </dgm:pt>
    <dgm:pt modelId="{50D0EA25-1CCD-4B4B-A50C-684D30F33DF6}" type="parTrans" cxnId="{C717B529-C4CF-4FA7-A596-EAD0CA77834B}">
      <dgm:prSet/>
      <dgm:spPr/>
      <dgm:t>
        <a:bodyPr/>
        <a:lstStyle/>
        <a:p>
          <a:endParaRPr lang="en-US"/>
        </a:p>
      </dgm:t>
    </dgm:pt>
    <dgm:pt modelId="{C316F8D4-C086-4B67-BB83-839C5B70B213}" type="sibTrans" cxnId="{C717B529-C4CF-4FA7-A596-EAD0CA77834B}">
      <dgm:prSet/>
      <dgm:spPr/>
      <dgm:t>
        <a:bodyPr/>
        <a:lstStyle/>
        <a:p>
          <a:endParaRPr lang="en-US"/>
        </a:p>
      </dgm:t>
    </dgm:pt>
    <dgm:pt modelId="{1666CA6D-0EC8-4B7B-81D6-AA64F968BBBD}">
      <dgm:prSet/>
      <dgm:spPr/>
      <dgm:t>
        <a:bodyPr/>
        <a:lstStyle/>
        <a:p>
          <a:r>
            <a:rPr lang="en-US" b="0" i="0" cap="none" baseline="0" dirty="0">
              <a:effectLst/>
              <a:latin typeface="+mn-lt"/>
              <a:ea typeface="+mn-ea"/>
              <a:cs typeface="+mn-cs"/>
            </a:rPr>
            <a:t>Organized “watch party” for external streaming event (Microsoft Connect();). </a:t>
          </a:r>
          <a:r>
            <a:rPr lang="en-US" b="1" i="0" cap="none" baseline="0" dirty="0">
              <a:effectLst/>
              <a:latin typeface="+mn-lt"/>
              <a:ea typeface="+mn-ea"/>
              <a:cs typeface="+mn-cs"/>
            </a:rPr>
            <a:t>Low attendance.</a:t>
          </a:r>
        </a:p>
      </dgm:t>
    </dgm:pt>
    <dgm:pt modelId="{D271E99F-2332-4865-9732-17D57B590BE1}" type="parTrans" cxnId="{F8F2F7E2-5624-4D90-B07A-6E05113DD178}">
      <dgm:prSet/>
      <dgm:spPr/>
      <dgm:t>
        <a:bodyPr/>
        <a:lstStyle/>
        <a:p>
          <a:endParaRPr lang="en-US"/>
        </a:p>
      </dgm:t>
    </dgm:pt>
    <dgm:pt modelId="{BC35B99C-482A-42AD-B4A5-E6EBC2518E02}" type="sibTrans" cxnId="{F8F2F7E2-5624-4D90-B07A-6E05113DD178}">
      <dgm:prSet/>
      <dgm:spPr/>
      <dgm:t>
        <a:bodyPr/>
        <a:lstStyle/>
        <a:p>
          <a:endParaRPr lang="en-US"/>
        </a:p>
      </dgm:t>
    </dgm:pt>
    <dgm:pt modelId="{BDEE270E-3DD4-458B-AAEF-E9E9AC1C6009}">
      <dgm:prSet/>
      <dgm:spPr/>
      <dgm:t>
        <a:bodyPr/>
        <a:lstStyle/>
        <a:p>
          <a:r>
            <a:rPr lang="en-US" b="0" i="0" cap="none" baseline="0" dirty="0">
              <a:effectLst/>
              <a:latin typeface="+mn-lt"/>
              <a:ea typeface="+mn-ea"/>
              <a:cs typeface="+mn-cs"/>
            </a:rPr>
            <a:t>Started monthly Lunch &amp; Learns</a:t>
          </a:r>
        </a:p>
      </dgm:t>
    </dgm:pt>
    <dgm:pt modelId="{D0EAEC78-F027-486A-B377-331753A959F0}" type="parTrans" cxnId="{E98D8452-540D-4F54-924A-C6F07C029933}">
      <dgm:prSet/>
      <dgm:spPr/>
      <dgm:t>
        <a:bodyPr/>
        <a:lstStyle/>
        <a:p>
          <a:endParaRPr lang="en-US"/>
        </a:p>
      </dgm:t>
    </dgm:pt>
    <dgm:pt modelId="{F1EEEDA9-3EB7-4F88-9827-648BE24A7965}" type="sibTrans" cxnId="{E98D8452-540D-4F54-924A-C6F07C029933}">
      <dgm:prSet/>
      <dgm:spPr/>
      <dgm:t>
        <a:bodyPr/>
        <a:lstStyle/>
        <a:p>
          <a:endParaRPr lang="en-US"/>
        </a:p>
      </dgm:t>
    </dgm:pt>
    <dgm:pt modelId="{571E5B3B-EAE8-40B8-9D75-5821D01EABFF}">
      <dgm:prSet/>
      <dgm:spPr/>
      <dgm:t>
        <a:bodyPr/>
        <a:lstStyle/>
        <a:p>
          <a:r>
            <a:rPr lang="en-US" b="0" i="0" cap="none" baseline="0" dirty="0">
              <a:effectLst/>
              <a:latin typeface="+mn-lt"/>
              <a:ea typeface="+mn-ea"/>
              <a:cs typeface="+mn-cs"/>
            </a:rPr>
            <a:t>Published 1</a:t>
          </a:r>
          <a:r>
            <a:rPr lang="en-US" b="0" i="0" cap="none" baseline="30000" dirty="0">
              <a:effectLst/>
              <a:latin typeface="+mn-lt"/>
              <a:ea typeface="+mn-ea"/>
              <a:cs typeface="+mn-cs"/>
            </a:rPr>
            <a:t>st</a:t>
          </a:r>
          <a:r>
            <a:rPr lang="en-US" b="0" i="0" cap="none" baseline="0" dirty="0">
              <a:effectLst/>
              <a:latin typeface="+mn-lt"/>
              <a:ea typeface="+mn-ea"/>
              <a:cs typeface="+mn-cs"/>
            </a:rPr>
            <a:t> Internal open-source project </a:t>
          </a:r>
        </a:p>
      </dgm:t>
    </dgm:pt>
    <dgm:pt modelId="{0A9F045F-C492-4924-8413-D925F203EF8D}" type="parTrans" cxnId="{4665C965-4BE7-4C46-B678-740770CCE3E0}">
      <dgm:prSet/>
      <dgm:spPr/>
      <dgm:t>
        <a:bodyPr/>
        <a:lstStyle/>
        <a:p>
          <a:endParaRPr lang="en-US"/>
        </a:p>
      </dgm:t>
    </dgm:pt>
    <dgm:pt modelId="{32121CC7-FE6F-4105-9EDA-EE6274601A67}" type="sibTrans" cxnId="{4665C965-4BE7-4C46-B678-740770CCE3E0}">
      <dgm:prSet/>
      <dgm:spPr/>
      <dgm:t>
        <a:bodyPr/>
        <a:lstStyle/>
        <a:p>
          <a:endParaRPr lang="en-US"/>
        </a:p>
      </dgm:t>
    </dgm:pt>
    <dgm:pt modelId="{4A46FAFA-4B2B-4478-8A62-85222E07913F}">
      <dgm:prSet/>
      <dgm:spPr/>
      <dgm:t>
        <a:bodyPr/>
        <a:lstStyle/>
        <a:p>
          <a:r>
            <a:rPr lang="en-US" b="1" i="0" cap="none" baseline="0" dirty="0">
              <a:effectLst/>
              <a:latin typeface="+mn-lt"/>
              <a:ea typeface="+mn-ea"/>
              <a:cs typeface="+mn-cs"/>
            </a:rPr>
            <a:t>2016</a:t>
          </a:r>
        </a:p>
      </dgm:t>
    </dgm:pt>
    <dgm:pt modelId="{9C88B74C-2F83-4D6D-AE6D-DDDB2A5CD976}" type="parTrans" cxnId="{BC210264-BECD-4111-A120-CCFFED61B453}">
      <dgm:prSet/>
      <dgm:spPr/>
      <dgm:t>
        <a:bodyPr/>
        <a:lstStyle/>
        <a:p>
          <a:endParaRPr lang="en-US"/>
        </a:p>
      </dgm:t>
    </dgm:pt>
    <dgm:pt modelId="{030F0491-102D-475B-8D00-A233EBA5AE85}" type="sibTrans" cxnId="{BC210264-BECD-4111-A120-CCFFED61B453}">
      <dgm:prSet/>
      <dgm:spPr/>
      <dgm:t>
        <a:bodyPr/>
        <a:lstStyle/>
        <a:p>
          <a:endParaRPr lang="en-US"/>
        </a:p>
      </dgm:t>
    </dgm:pt>
    <dgm:pt modelId="{0E1EE851-817D-4E8A-969C-347A39B4A80C}" type="pres">
      <dgm:prSet presAssocID="{0D12367D-08B2-4DE0-97C4-64F077583B69}" presName="Name0" presStyleCnt="0">
        <dgm:presLayoutVars>
          <dgm:dir/>
          <dgm:animLvl val="lvl"/>
          <dgm:resizeHandles val="exact"/>
        </dgm:presLayoutVars>
      </dgm:prSet>
      <dgm:spPr/>
    </dgm:pt>
    <dgm:pt modelId="{AE8D4B82-73EA-4EB7-BD67-35CC1F850E79}" type="pres">
      <dgm:prSet presAssocID="{0D12367D-08B2-4DE0-97C4-64F077583B69}" presName="dummy" presStyleCnt="0"/>
      <dgm:spPr/>
    </dgm:pt>
    <dgm:pt modelId="{B157F56B-7E21-47B4-9A95-118F04C7D882}" type="pres">
      <dgm:prSet presAssocID="{0D12367D-08B2-4DE0-97C4-64F077583B69}" presName="linH" presStyleCnt="0"/>
      <dgm:spPr/>
    </dgm:pt>
    <dgm:pt modelId="{AE1652DF-E467-41F1-8C6B-47597A429178}" type="pres">
      <dgm:prSet presAssocID="{0D12367D-08B2-4DE0-97C4-64F077583B69}" presName="padding1" presStyleCnt="0"/>
      <dgm:spPr/>
    </dgm:pt>
    <dgm:pt modelId="{0DA69A2D-95CB-4DFC-9662-173AEA3B07D6}" type="pres">
      <dgm:prSet presAssocID="{9D266D3A-4CC6-43A7-8F06-2CA026057106}" presName="linV" presStyleCnt="0"/>
      <dgm:spPr/>
    </dgm:pt>
    <dgm:pt modelId="{39E81261-BDA9-4E2B-BAAD-75A01B29DE8B}" type="pres">
      <dgm:prSet presAssocID="{9D266D3A-4CC6-43A7-8F06-2CA026057106}" presName="spVertical1" presStyleCnt="0"/>
      <dgm:spPr/>
    </dgm:pt>
    <dgm:pt modelId="{0DB385A3-CD8F-42B6-ADBB-5F4BEBB5D789}" type="pres">
      <dgm:prSet presAssocID="{9D266D3A-4CC6-43A7-8F06-2CA026057106}" presName="parTx" presStyleLbl="revTx" presStyleIdx="0" presStyleCnt="14">
        <dgm:presLayoutVars>
          <dgm:chMax val="0"/>
          <dgm:chPref val="0"/>
          <dgm:bulletEnabled val="1"/>
        </dgm:presLayoutVars>
      </dgm:prSet>
      <dgm:spPr/>
    </dgm:pt>
    <dgm:pt modelId="{A0600D04-277C-4347-BBAD-F21281CC1BAF}" type="pres">
      <dgm:prSet presAssocID="{9D266D3A-4CC6-43A7-8F06-2CA026057106}" presName="spVertical2" presStyleCnt="0"/>
      <dgm:spPr/>
    </dgm:pt>
    <dgm:pt modelId="{9DB9F201-0C32-4047-8D65-0F444980D4D1}" type="pres">
      <dgm:prSet presAssocID="{9D266D3A-4CC6-43A7-8F06-2CA026057106}" presName="spVertical3" presStyleCnt="0"/>
      <dgm:spPr/>
    </dgm:pt>
    <dgm:pt modelId="{B96FE7E2-21C4-42B4-B924-87B9F3E59BAA}" type="pres">
      <dgm:prSet presAssocID="{9D266D3A-4CC6-43A7-8F06-2CA026057106}" presName="desTx" presStyleLbl="revTx" presStyleIdx="1" presStyleCnt="14">
        <dgm:presLayoutVars>
          <dgm:bulletEnabled val="1"/>
        </dgm:presLayoutVars>
      </dgm:prSet>
      <dgm:spPr/>
    </dgm:pt>
    <dgm:pt modelId="{458C23FA-97EF-4082-BD10-E4C4A785439B}" type="pres">
      <dgm:prSet presAssocID="{5DD42741-F5B3-46BA-BF9A-B1DC64261135}" presName="space" presStyleCnt="0"/>
      <dgm:spPr/>
    </dgm:pt>
    <dgm:pt modelId="{95118252-E121-481B-9CB0-6F276C5C97EF}" type="pres">
      <dgm:prSet presAssocID="{B9AE141E-94A8-45F3-BA5D-959EF1FBFB1E}" presName="linV" presStyleCnt="0"/>
      <dgm:spPr/>
    </dgm:pt>
    <dgm:pt modelId="{F6DBE19C-7BEE-4B8F-8290-EEDCCBD84FF1}" type="pres">
      <dgm:prSet presAssocID="{B9AE141E-94A8-45F3-BA5D-959EF1FBFB1E}" presName="spVertical1" presStyleCnt="0"/>
      <dgm:spPr/>
    </dgm:pt>
    <dgm:pt modelId="{00C6193F-0EA2-4717-BB27-5B83E216E9B9}" type="pres">
      <dgm:prSet presAssocID="{B9AE141E-94A8-45F3-BA5D-959EF1FBFB1E}" presName="parTx" presStyleLbl="revTx" presStyleIdx="2" presStyleCnt="14">
        <dgm:presLayoutVars>
          <dgm:chMax val="0"/>
          <dgm:chPref val="0"/>
          <dgm:bulletEnabled val="1"/>
        </dgm:presLayoutVars>
      </dgm:prSet>
      <dgm:spPr/>
    </dgm:pt>
    <dgm:pt modelId="{6B45DE6F-D60E-49B1-901C-9656E164CDE0}" type="pres">
      <dgm:prSet presAssocID="{B9AE141E-94A8-45F3-BA5D-959EF1FBFB1E}" presName="spVertical2" presStyleCnt="0"/>
      <dgm:spPr/>
    </dgm:pt>
    <dgm:pt modelId="{6363EAB6-68DC-40FC-BE49-341EBF154E38}" type="pres">
      <dgm:prSet presAssocID="{B9AE141E-94A8-45F3-BA5D-959EF1FBFB1E}" presName="spVertical3" presStyleCnt="0"/>
      <dgm:spPr/>
    </dgm:pt>
    <dgm:pt modelId="{35D7E58F-9874-40EE-8D8D-AD8090FC2DB4}" type="pres">
      <dgm:prSet presAssocID="{B9AE141E-94A8-45F3-BA5D-959EF1FBFB1E}" presName="desTx" presStyleLbl="revTx" presStyleIdx="3" presStyleCnt="14">
        <dgm:presLayoutVars>
          <dgm:bulletEnabled val="1"/>
        </dgm:presLayoutVars>
      </dgm:prSet>
      <dgm:spPr/>
    </dgm:pt>
    <dgm:pt modelId="{B696572F-6FDD-4000-BF8F-5A2A79A8A2D9}" type="pres">
      <dgm:prSet presAssocID="{C177D6B7-0578-42DC-AC91-C30E0A71EDF0}" presName="space" presStyleCnt="0"/>
      <dgm:spPr/>
    </dgm:pt>
    <dgm:pt modelId="{D1A2075E-840D-49FA-BEB2-49C6603C7EB3}" type="pres">
      <dgm:prSet presAssocID="{355A1A99-CCF4-4608-9F7B-AD44F70E45E1}" presName="linV" presStyleCnt="0"/>
      <dgm:spPr/>
    </dgm:pt>
    <dgm:pt modelId="{478528A5-DDDA-473B-B6CE-656119234C8F}" type="pres">
      <dgm:prSet presAssocID="{355A1A99-CCF4-4608-9F7B-AD44F70E45E1}" presName="spVertical1" presStyleCnt="0"/>
      <dgm:spPr/>
    </dgm:pt>
    <dgm:pt modelId="{6E495B86-0790-4C9E-89FA-2D0BBC57986A}" type="pres">
      <dgm:prSet presAssocID="{355A1A99-CCF4-4608-9F7B-AD44F70E45E1}" presName="parTx" presStyleLbl="revTx" presStyleIdx="4" presStyleCnt="14">
        <dgm:presLayoutVars>
          <dgm:chMax val="0"/>
          <dgm:chPref val="0"/>
          <dgm:bulletEnabled val="1"/>
        </dgm:presLayoutVars>
      </dgm:prSet>
      <dgm:spPr/>
    </dgm:pt>
    <dgm:pt modelId="{51DF5ED8-A3D3-4141-AEFD-A845F727E33C}" type="pres">
      <dgm:prSet presAssocID="{355A1A99-CCF4-4608-9F7B-AD44F70E45E1}" presName="spVertical2" presStyleCnt="0"/>
      <dgm:spPr/>
    </dgm:pt>
    <dgm:pt modelId="{16A02FC7-8E43-4B88-B9CA-DD9BCE64BABC}" type="pres">
      <dgm:prSet presAssocID="{355A1A99-CCF4-4608-9F7B-AD44F70E45E1}" presName="spVertical3" presStyleCnt="0"/>
      <dgm:spPr/>
    </dgm:pt>
    <dgm:pt modelId="{926CB4F6-6729-4A86-A6F4-28202E976468}" type="pres">
      <dgm:prSet presAssocID="{355A1A99-CCF4-4608-9F7B-AD44F70E45E1}" presName="desTx" presStyleLbl="revTx" presStyleIdx="5" presStyleCnt="14">
        <dgm:presLayoutVars>
          <dgm:bulletEnabled val="1"/>
        </dgm:presLayoutVars>
      </dgm:prSet>
      <dgm:spPr/>
    </dgm:pt>
    <dgm:pt modelId="{7619F4E7-1B31-45CE-86FB-5703F50A51BA}" type="pres">
      <dgm:prSet presAssocID="{C0DEF080-C0EC-490D-8804-6CD6111F5328}" presName="space" presStyleCnt="0"/>
      <dgm:spPr/>
    </dgm:pt>
    <dgm:pt modelId="{8E33F068-14E9-4957-9405-E326B144B589}" type="pres">
      <dgm:prSet presAssocID="{E84A359A-9423-4515-8B76-C4E4D9B80BEE}" presName="linV" presStyleCnt="0"/>
      <dgm:spPr/>
    </dgm:pt>
    <dgm:pt modelId="{982817CA-4088-4ED1-B823-50C4B47BE9F7}" type="pres">
      <dgm:prSet presAssocID="{E84A359A-9423-4515-8B76-C4E4D9B80BEE}" presName="spVertical1" presStyleCnt="0"/>
      <dgm:spPr/>
    </dgm:pt>
    <dgm:pt modelId="{52124B77-2813-4E17-8A10-134C67307C96}" type="pres">
      <dgm:prSet presAssocID="{E84A359A-9423-4515-8B76-C4E4D9B80BEE}" presName="parTx" presStyleLbl="revTx" presStyleIdx="6" presStyleCnt="14">
        <dgm:presLayoutVars>
          <dgm:chMax val="0"/>
          <dgm:chPref val="0"/>
          <dgm:bulletEnabled val="1"/>
        </dgm:presLayoutVars>
      </dgm:prSet>
      <dgm:spPr/>
    </dgm:pt>
    <dgm:pt modelId="{886DCF49-6ABE-4FD2-BE4B-9326E851CB65}" type="pres">
      <dgm:prSet presAssocID="{E84A359A-9423-4515-8B76-C4E4D9B80BEE}" presName="spVertical2" presStyleCnt="0"/>
      <dgm:spPr/>
    </dgm:pt>
    <dgm:pt modelId="{D85C2F3D-3B3C-4D0A-AB68-493260398B19}" type="pres">
      <dgm:prSet presAssocID="{E84A359A-9423-4515-8B76-C4E4D9B80BEE}" presName="spVertical3" presStyleCnt="0"/>
      <dgm:spPr/>
    </dgm:pt>
    <dgm:pt modelId="{7A0662B7-1E1B-450C-8E8D-156DE015E171}" type="pres">
      <dgm:prSet presAssocID="{E84A359A-9423-4515-8B76-C4E4D9B80BEE}" presName="desTx" presStyleLbl="revTx" presStyleIdx="7" presStyleCnt="14">
        <dgm:presLayoutVars>
          <dgm:bulletEnabled val="1"/>
        </dgm:presLayoutVars>
      </dgm:prSet>
      <dgm:spPr/>
    </dgm:pt>
    <dgm:pt modelId="{028E253D-DE6E-425F-B6F2-DF56CDDCD33D}" type="pres">
      <dgm:prSet presAssocID="{3B9BDD12-656D-4844-8BA4-4583922A4782}" presName="space" presStyleCnt="0"/>
      <dgm:spPr/>
    </dgm:pt>
    <dgm:pt modelId="{17C90AD2-59F2-4521-8795-1A9B8E016B52}" type="pres">
      <dgm:prSet presAssocID="{4A46FAFA-4B2B-4478-8A62-85222E07913F}" presName="linV" presStyleCnt="0"/>
      <dgm:spPr/>
    </dgm:pt>
    <dgm:pt modelId="{3D96B685-1628-4C56-B1FD-EC55DCF77F61}" type="pres">
      <dgm:prSet presAssocID="{4A46FAFA-4B2B-4478-8A62-85222E07913F}" presName="spVertical1" presStyleCnt="0"/>
      <dgm:spPr/>
    </dgm:pt>
    <dgm:pt modelId="{1903B001-0AE6-401F-926D-A22AE0C5EFD3}" type="pres">
      <dgm:prSet presAssocID="{4A46FAFA-4B2B-4478-8A62-85222E07913F}" presName="parTx" presStyleLbl="revTx" presStyleIdx="8" presStyleCnt="14">
        <dgm:presLayoutVars>
          <dgm:chMax val="0"/>
          <dgm:chPref val="0"/>
          <dgm:bulletEnabled val="1"/>
        </dgm:presLayoutVars>
      </dgm:prSet>
      <dgm:spPr/>
    </dgm:pt>
    <dgm:pt modelId="{3048289D-8149-469C-A796-13F0AC265B40}" type="pres">
      <dgm:prSet presAssocID="{4A46FAFA-4B2B-4478-8A62-85222E07913F}" presName="spVertical2" presStyleCnt="0"/>
      <dgm:spPr/>
    </dgm:pt>
    <dgm:pt modelId="{B9C9869B-70B6-43E8-9293-E5177DBA0309}" type="pres">
      <dgm:prSet presAssocID="{4A46FAFA-4B2B-4478-8A62-85222E07913F}" presName="spVertical3" presStyleCnt="0"/>
      <dgm:spPr/>
    </dgm:pt>
    <dgm:pt modelId="{6252F32E-9DEF-45C2-90D3-F7DFE89D77BD}" type="pres">
      <dgm:prSet presAssocID="{4A46FAFA-4B2B-4478-8A62-85222E07913F}" presName="desTx" presStyleLbl="revTx" presStyleIdx="9" presStyleCnt="14">
        <dgm:presLayoutVars>
          <dgm:bulletEnabled val="1"/>
        </dgm:presLayoutVars>
      </dgm:prSet>
      <dgm:spPr/>
    </dgm:pt>
    <dgm:pt modelId="{FE3D9873-4A60-4F54-A37A-D50A582D9338}" type="pres">
      <dgm:prSet presAssocID="{030F0491-102D-475B-8D00-A233EBA5AE85}" presName="space" presStyleCnt="0"/>
      <dgm:spPr/>
    </dgm:pt>
    <dgm:pt modelId="{6426DA59-B256-42B1-BE67-929C3AE025C1}" type="pres">
      <dgm:prSet presAssocID="{9C416D93-C485-4426-AA41-CC18686C86B5}" presName="linV" presStyleCnt="0"/>
      <dgm:spPr/>
    </dgm:pt>
    <dgm:pt modelId="{A2F9262C-593C-4287-A454-74303A50D5EA}" type="pres">
      <dgm:prSet presAssocID="{9C416D93-C485-4426-AA41-CC18686C86B5}" presName="spVertical1" presStyleCnt="0"/>
      <dgm:spPr/>
    </dgm:pt>
    <dgm:pt modelId="{9EDC2DC3-03BB-469B-867C-CE9F5A06C3F0}" type="pres">
      <dgm:prSet presAssocID="{9C416D93-C485-4426-AA41-CC18686C86B5}" presName="parTx" presStyleLbl="revTx" presStyleIdx="10" presStyleCnt="14">
        <dgm:presLayoutVars>
          <dgm:chMax val="0"/>
          <dgm:chPref val="0"/>
          <dgm:bulletEnabled val="1"/>
        </dgm:presLayoutVars>
      </dgm:prSet>
      <dgm:spPr/>
    </dgm:pt>
    <dgm:pt modelId="{619C2429-7E50-4894-B663-542A58246C71}" type="pres">
      <dgm:prSet presAssocID="{9C416D93-C485-4426-AA41-CC18686C86B5}" presName="spVertical2" presStyleCnt="0"/>
      <dgm:spPr/>
    </dgm:pt>
    <dgm:pt modelId="{B08E5909-D9F3-4D17-9CA7-A7F377587D73}" type="pres">
      <dgm:prSet presAssocID="{9C416D93-C485-4426-AA41-CC18686C86B5}" presName="spVertical3" presStyleCnt="0"/>
      <dgm:spPr/>
    </dgm:pt>
    <dgm:pt modelId="{96488A06-FBF6-4CB8-933F-F696F2C27F34}" type="pres">
      <dgm:prSet presAssocID="{9C416D93-C485-4426-AA41-CC18686C86B5}" presName="desTx" presStyleLbl="revTx" presStyleIdx="11" presStyleCnt="14">
        <dgm:presLayoutVars>
          <dgm:bulletEnabled val="1"/>
        </dgm:presLayoutVars>
      </dgm:prSet>
      <dgm:spPr/>
    </dgm:pt>
    <dgm:pt modelId="{B3CD9701-3BE4-4ED0-A222-24BE629D1D94}" type="pres">
      <dgm:prSet presAssocID="{C0DEA7A0-E11F-4017-93D6-6E4A157886DF}" presName="space" presStyleCnt="0"/>
      <dgm:spPr/>
    </dgm:pt>
    <dgm:pt modelId="{EA52C7DE-50C9-4150-873A-EECA4D7727C1}" type="pres">
      <dgm:prSet presAssocID="{DE17C969-C141-4226-A4CB-4C37EF2E467A}" presName="linV" presStyleCnt="0"/>
      <dgm:spPr/>
    </dgm:pt>
    <dgm:pt modelId="{FBC59262-F533-4C41-91B7-5DCAD33BEE81}" type="pres">
      <dgm:prSet presAssocID="{DE17C969-C141-4226-A4CB-4C37EF2E467A}" presName="spVertical1" presStyleCnt="0"/>
      <dgm:spPr/>
    </dgm:pt>
    <dgm:pt modelId="{790E0C19-C9EB-4467-8CAC-6C3C0EA44B40}" type="pres">
      <dgm:prSet presAssocID="{DE17C969-C141-4226-A4CB-4C37EF2E467A}" presName="parTx" presStyleLbl="revTx" presStyleIdx="12" presStyleCnt="14">
        <dgm:presLayoutVars>
          <dgm:chMax val="0"/>
          <dgm:chPref val="0"/>
          <dgm:bulletEnabled val="1"/>
        </dgm:presLayoutVars>
      </dgm:prSet>
      <dgm:spPr/>
    </dgm:pt>
    <dgm:pt modelId="{1C7D0C52-6F61-4F15-ABDE-359DFC39B2F8}" type="pres">
      <dgm:prSet presAssocID="{DE17C969-C141-4226-A4CB-4C37EF2E467A}" presName="spVertical2" presStyleCnt="0"/>
      <dgm:spPr/>
    </dgm:pt>
    <dgm:pt modelId="{B6EB70E1-D768-45BC-AFA2-08309389C0F7}" type="pres">
      <dgm:prSet presAssocID="{DE17C969-C141-4226-A4CB-4C37EF2E467A}" presName="spVertical3" presStyleCnt="0"/>
      <dgm:spPr/>
    </dgm:pt>
    <dgm:pt modelId="{286086C3-134C-4994-AEEE-8727E9767652}" type="pres">
      <dgm:prSet presAssocID="{DE17C969-C141-4226-A4CB-4C37EF2E467A}" presName="desTx" presStyleLbl="revTx" presStyleIdx="13" presStyleCnt="14">
        <dgm:presLayoutVars>
          <dgm:bulletEnabled val="1"/>
        </dgm:presLayoutVars>
      </dgm:prSet>
      <dgm:spPr/>
    </dgm:pt>
    <dgm:pt modelId="{FC547B2E-557F-46D2-AB30-CFFE668E6DA5}" type="pres">
      <dgm:prSet presAssocID="{0D12367D-08B2-4DE0-97C4-64F077583B69}" presName="padding2" presStyleCnt="0"/>
      <dgm:spPr/>
    </dgm:pt>
    <dgm:pt modelId="{DDC01493-47B3-46C9-8360-7FE2EFA878F2}" type="pres">
      <dgm:prSet presAssocID="{0D12367D-08B2-4DE0-97C4-64F077583B69}" presName="negArrow" presStyleCnt="0"/>
      <dgm:spPr/>
    </dgm:pt>
    <dgm:pt modelId="{2F5164FE-F471-4BA9-9838-51700AA1D78A}" type="pres">
      <dgm:prSet presAssocID="{0D12367D-08B2-4DE0-97C4-64F077583B69}" presName="backgroundArrow" presStyleLbl="node1" presStyleIdx="0" presStyleCnt="1"/>
      <dgm:spPr/>
    </dgm:pt>
  </dgm:ptLst>
  <dgm:cxnLst>
    <dgm:cxn modelId="{ABA8CC0F-2CA0-40C8-9DAF-D9414E100EDA}" type="presOf" srcId="{DD08DBED-141B-4BD5-BFA0-90CD99C80A19}" destId="{7A0662B7-1E1B-450C-8E8D-156DE015E171}" srcOrd="0" destOrd="2" presId="urn:microsoft.com/office/officeart/2005/8/layout/hProcess3"/>
    <dgm:cxn modelId="{3388F319-C8AC-416C-90C9-B05D18B3AB0B}" type="presOf" srcId="{A39B6720-E0E3-4473-8843-7F1EDFFEB714}" destId="{926CB4F6-6729-4A86-A6F4-28202E976468}" srcOrd="0" destOrd="0" presId="urn:microsoft.com/office/officeart/2005/8/layout/hProcess3"/>
    <dgm:cxn modelId="{C717B529-C4CF-4FA7-A596-EAD0CA77834B}" srcId="{E84A359A-9423-4515-8B76-C4E4D9B80BEE}" destId="{A3D6BFEA-51F8-4A0B-B24D-8F3DB0AC212E}" srcOrd="0" destOrd="0" parTransId="{50D0EA25-1CCD-4B4B-A50C-684D30F33DF6}" sibTransId="{C316F8D4-C086-4B67-BB83-839C5B70B213}"/>
    <dgm:cxn modelId="{F4204839-CAC7-49AE-83F3-A01F14F96958}" type="presOf" srcId="{0D12367D-08B2-4DE0-97C4-64F077583B69}" destId="{0E1EE851-817D-4E8A-969C-347A39B4A80C}" srcOrd="0" destOrd="0" presId="urn:microsoft.com/office/officeart/2005/8/layout/hProcess3"/>
    <dgm:cxn modelId="{BC210264-BECD-4111-A120-CCFFED61B453}" srcId="{0D12367D-08B2-4DE0-97C4-64F077583B69}" destId="{4A46FAFA-4B2B-4478-8A62-85222E07913F}" srcOrd="4" destOrd="0" parTransId="{9C88B74C-2F83-4D6D-AE6D-DDDB2A5CD976}" sibTransId="{030F0491-102D-475B-8D00-A233EBA5AE85}"/>
    <dgm:cxn modelId="{FA96C845-36AE-47D7-A1DA-17BC2260FB3F}" type="presOf" srcId="{B9AE141E-94A8-45F3-BA5D-959EF1FBFB1E}" destId="{00C6193F-0EA2-4717-BB27-5B83E216E9B9}" srcOrd="0" destOrd="0" presId="urn:microsoft.com/office/officeart/2005/8/layout/hProcess3"/>
    <dgm:cxn modelId="{4665C965-4BE7-4C46-B678-740770CCE3E0}" srcId="{DE17C969-C141-4226-A4CB-4C37EF2E467A}" destId="{571E5B3B-EAE8-40B8-9D75-5821D01EABFF}" srcOrd="0" destOrd="0" parTransId="{0A9F045F-C492-4924-8413-D925F203EF8D}" sibTransId="{32121CC7-FE6F-4105-9EDA-EE6274601A67}"/>
    <dgm:cxn modelId="{5077F866-BFF2-45E0-A046-3C9222C7610E}" srcId="{E84A359A-9423-4515-8B76-C4E4D9B80BEE}" destId="{DD08DBED-141B-4BD5-BFA0-90CD99C80A19}" srcOrd="2" destOrd="0" parTransId="{496813BE-F813-4299-9275-1EEADFA7052C}" sibTransId="{80BC2F17-1258-4B23-BA13-3EBB11F62CAD}"/>
    <dgm:cxn modelId="{FD3BE24C-4707-4916-B548-6AD1CF9E8C38}" type="presOf" srcId="{19A6C653-1211-416E-8B0E-1F7BA43AD553}" destId="{7A0662B7-1E1B-450C-8E8D-156DE015E171}" srcOrd="0" destOrd="1" presId="urn:microsoft.com/office/officeart/2005/8/layout/hProcess3"/>
    <dgm:cxn modelId="{435B096D-09D3-4849-A4E0-DADA9E1DA2B5}" srcId="{0D12367D-08B2-4DE0-97C4-64F077583B69}" destId="{9C416D93-C485-4426-AA41-CC18686C86B5}" srcOrd="5" destOrd="0" parTransId="{2C7D879C-C03C-446C-8627-A5E6635FB53D}" sibTransId="{C0DEA7A0-E11F-4017-93D6-6E4A157886DF}"/>
    <dgm:cxn modelId="{F9C3FF6D-1DA8-4C9A-959A-9E1B2CD622B2}" srcId="{9D266D3A-4CC6-43A7-8F06-2CA026057106}" destId="{DB6A1CDC-B89E-469A-A1BE-CB6E272C5388}" srcOrd="1" destOrd="0" parTransId="{4ACD14BD-DD3D-4FF6-9B88-58D133955E7A}" sibTransId="{63C8C9F3-0123-4193-93FC-B19200E95FD2}"/>
    <dgm:cxn modelId="{28E6E74E-D896-421D-9AC3-1A03226C8995}" type="presOf" srcId="{9C416D93-C485-4426-AA41-CC18686C86B5}" destId="{9EDC2DC3-03BB-469B-867C-CE9F5A06C3F0}" srcOrd="0" destOrd="0" presId="urn:microsoft.com/office/officeart/2005/8/layout/hProcess3"/>
    <dgm:cxn modelId="{E98D8452-540D-4F54-924A-C6F07C029933}" srcId="{9C416D93-C485-4426-AA41-CC18686C86B5}" destId="{BDEE270E-3DD4-458B-AAEF-E9E9AC1C6009}" srcOrd="0" destOrd="0" parTransId="{D0EAEC78-F027-486A-B377-331753A959F0}" sibTransId="{F1EEEDA9-3EB7-4F88-9827-648BE24A7965}"/>
    <dgm:cxn modelId="{58697873-1C2D-48D6-8BE3-6B1245B049F9}" srcId="{0D12367D-08B2-4DE0-97C4-64F077583B69}" destId="{B9AE141E-94A8-45F3-BA5D-959EF1FBFB1E}" srcOrd="1" destOrd="0" parTransId="{09D93FCA-0FE2-4069-8B5B-E83A654E86D2}" sibTransId="{C177D6B7-0578-42DC-AC91-C30E0A71EDF0}"/>
    <dgm:cxn modelId="{46D1CD57-2AC8-46CE-9C08-AE5A483164D7}" type="presOf" srcId="{BDEE270E-3DD4-458B-AAEF-E9E9AC1C6009}" destId="{96488A06-FBF6-4CB8-933F-F696F2C27F34}" srcOrd="0" destOrd="0" presId="urn:microsoft.com/office/officeart/2005/8/layout/hProcess3"/>
    <dgm:cxn modelId="{943E9B5A-D1E3-4CCB-B13A-7488E1BB85AC}" srcId="{0D12367D-08B2-4DE0-97C4-64F077583B69}" destId="{355A1A99-CCF4-4608-9F7B-AD44F70E45E1}" srcOrd="2" destOrd="0" parTransId="{A5F650E3-E70C-4F16-9170-0697555F9D04}" sibTransId="{C0DEF080-C0EC-490D-8804-6CD6111F5328}"/>
    <dgm:cxn modelId="{D2DD0282-E251-4DDF-A857-B4F66F70A812}" type="presOf" srcId="{4A46FAFA-4B2B-4478-8A62-85222E07913F}" destId="{1903B001-0AE6-401F-926D-A22AE0C5EFD3}" srcOrd="0" destOrd="0" presId="urn:microsoft.com/office/officeart/2005/8/layout/hProcess3"/>
    <dgm:cxn modelId="{70B92193-BC5F-4218-A93A-2CD7B6A462C4}" type="presOf" srcId="{9D266D3A-4CC6-43A7-8F06-2CA026057106}" destId="{0DB385A3-CD8F-42B6-ADBB-5F4BEBB5D789}" srcOrd="0" destOrd="0" presId="urn:microsoft.com/office/officeart/2005/8/layout/hProcess3"/>
    <dgm:cxn modelId="{17D54294-9CC5-4489-92AE-B6A6B0D6BD7C}" srcId="{0D12367D-08B2-4DE0-97C4-64F077583B69}" destId="{E84A359A-9423-4515-8B76-C4E4D9B80BEE}" srcOrd="3" destOrd="0" parTransId="{96B7C4EE-5A3F-436A-B9C2-128CF3CE6DD9}" sibTransId="{3B9BDD12-656D-4844-8BA4-4583922A4782}"/>
    <dgm:cxn modelId="{A4516297-7AC8-45F3-8715-15A3F4971820}" type="presOf" srcId="{DE17C969-C141-4226-A4CB-4C37EF2E467A}" destId="{790E0C19-C9EB-4467-8CAC-6C3C0EA44B40}" srcOrd="0" destOrd="0" presId="urn:microsoft.com/office/officeart/2005/8/layout/hProcess3"/>
    <dgm:cxn modelId="{82EEDCA7-D341-4DD5-8799-00659E3B82F8}" srcId="{E84A359A-9423-4515-8B76-C4E4D9B80BEE}" destId="{19A6C653-1211-416E-8B0E-1F7BA43AD553}" srcOrd="1" destOrd="0" parTransId="{6D4194B5-4204-416A-BD92-B4D7EB3D7BED}" sibTransId="{92851167-6317-4EE4-8EE7-2080C1B17FA0}"/>
    <dgm:cxn modelId="{BEC59CA8-3CCF-4E1F-95C2-EC980FC54206}" srcId="{0D12367D-08B2-4DE0-97C4-64F077583B69}" destId="{9D266D3A-4CC6-43A7-8F06-2CA026057106}" srcOrd="0" destOrd="0" parTransId="{0893E6EC-7918-47DA-84CB-960306392A97}" sibTransId="{5DD42741-F5B3-46BA-BF9A-B1DC64261135}"/>
    <dgm:cxn modelId="{81FD88B0-999B-43BC-A2BA-D28F62239A03}" type="presOf" srcId="{571E5B3B-EAE8-40B8-9D75-5821D01EABFF}" destId="{286086C3-134C-4994-AEEE-8727E9767652}" srcOrd="0" destOrd="0" presId="urn:microsoft.com/office/officeart/2005/8/layout/hProcess3"/>
    <dgm:cxn modelId="{BDA71DBC-4798-4F98-BE11-15B79129D44B}" type="presOf" srcId="{83DC7D52-8BB0-4502-ADE7-368E1AAA763F}" destId="{35D7E58F-9874-40EE-8D8D-AD8090FC2DB4}" srcOrd="0" destOrd="0" presId="urn:microsoft.com/office/officeart/2005/8/layout/hProcess3"/>
    <dgm:cxn modelId="{6FCA9AC1-2CA7-44A2-97E4-054CE01805CA}" type="presOf" srcId="{1666CA6D-0EC8-4B7B-81D6-AA64F968BBBD}" destId="{6252F32E-9DEF-45C2-90D3-F7DFE89D77BD}" srcOrd="0" destOrd="0" presId="urn:microsoft.com/office/officeart/2005/8/layout/hProcess3"/>
    <dgm:cxn modelId="{F8D1E8C3-3AE7-41E7-AD19-5679E0CC1DCF}" type="presOf" srcId="{DB6A1CDC-B89E-469A-A1BE-CB6E272C5388}" destId="{B96FE7E2-21C4-42B4-B924-87B9F3E59BAA}" srcOrd="0" destOrd="1" presId="urn:microsoft.com/office/officeart/2005/8/layout/hProcess3"/>
    <dgm:cxn modelId="{2D75F1CF-5A30-4F75-9972-01D2FF24087D}" type="presOf" srcId="{A3D6BFEA-51F8-4A0B-B24D-8F3DB0AC212E}" destId="{7A0662B7-1E1B-450C-8E8D-156DE015E171}" srcOrd="0" destOrd="0" presId="urn:microsoft.com/office/officeart/2005/8/layout/hProcess3"/>
    <dgm:cxn modelId="{034982D5-1EBD-4556-A801-1342B157B0D6}" type="presOf" srcId="{DA05B6EA-22F2-42BC-BC90-3CF6930E4BAD}" destId="{B96FE7E2-21C4-42B4-B924-87B9F3E59BAA}" srcOrd="0" destOrd="0" presId="urn:microsoft.com/office/officeart/2005/8/layout/hProcess3"/>
    <dgm:cxn modelId="{F45424D7-58CA-4001-A5A5-E4417BA80A56}" srcId="{9D266D3A-4CC6-43A7-8F06-2CA026057106}" destId="{DA05B6EA-22F2-42BC-BC90-3CF6930E4BAD}" srcOrd="0" destOrd="0" parTransId="{8626B879-3DA7-4654-B5D9-77D30976AE1C}" sibTransId="{FF4833ED-19A5-4362-B0AE-84154E0D059C}"/>
    <dgm:cxn modelId="{9AC6CAD7-4BC8-4522-A50E-54B5ECA3BA36}" type="presOf" srcId="{E84A359A-9423-4515-8B76-C4E4D9B80BEE}" destId="{52124B77-2813-4E17-8A10-134C67307C96}" srcOrd="0" destOrd="0" presId="urn:microsoft.com/office/officeart/2005/8/layout/hProcess3"/>
    <dgm:cxn modelId="{25F578DB-4378-4733-963E-EF26830C3ECC}" srcId="{355A1A99-CCF4-4608-9F7B-AD44F70E45E1}" destId="{A39B6720-E0E3-4473-8843-7F1EDFFEB714}" srcOrd="0" destOrd="0" parTransId="{A9A918CE-4FBE-4B98-BE1F-9E8CAFB7059E}" sibTransId="{61C7D791-F211-4A4E-A18D-3BF19EABF82C}"/>
    <dgm:cxn modelId="{7A3E96DC-A8A8-4604-A54D-FE6554AA0E55}" srcId="{0D12367D-08B2-4DE0-97C4-64F077583B69}" destId="{DE17C969-C141-4226-A4CB-4C37EF2E467A}" srcOrd="6" destOrd="0" parTransId="{80D99B51-49E8-4B25-B314-3076612D9442}" sibTransId="{0C070308-FEF1-4DDF-9E48-2A1814A87287}"/>
    <dgm:cxn modelId="{F8F2F7E2-5624-4D90-B07A-6E05113DD178}" srcId="{4A46FAFA-4B2B-4478-8A62-85222E07913F}" destId="{1666CA6D-0EC8-4B7B-81D6-AA64F968BBBD}" srcOrd="0" destOrd="0" parTransId="{D271E99F-2332-4865-9732-17D57B590BE1}" sibTransId="{BC35B99C-482A-42AD-B4A5-E6EBC2518E02}"/>
    <dgm:cxn modelId="{67390BED-5AE0-4F97-9074-1F2192061DAD}" type="presOf" srcId="{355A1A99-CCF4-4608-9F7B-AD44F70E45E1}" destId="{6E495B86-0790-4C9E-89FA-2D0BBC57986A}" srcOrd="0" destOrd="0" presId="urn:microsoft.com/office/officeart/2005/8/layout/hProcess3"/>
    <dgm:cxn modelId="{E906A5ED-E3E8-4AF1-838F-0CF23942F7D5}" srcId="{B9AE141E-94A8-45F3-BA5D-959EF1FBFB1E}" destId="{83DC7D52-8BB0-4502-ADE7-368E1AAA763F}" srcOrd="0" destOrd="0" parTransId="{D6B3B82A-A9EB-4FA3-BC37-F57E82D83476}" sibTransId="{4E5BE0F7-D947-4CB8-A868-2C1357252969}"/>
    <dgm:cxn modelId="{87404AFA-C6AF-41D4-A189-44BE4C9134D7}" type="presParOf" srcId="{0E1EE851-817D-4E8A-969C-347A39B4A80C}" destId="{AE8D4B82-73EA-4EB7-BD67-35CC1F850E79}" srcOrd="0" destOrd="0" presId="urn:microsoft.com/office/officeart/2005/8/layout/hProcess3"/>
    <dgm:cxn modelId="{0C87ACF3-D174-4ACE-9A5F-5FF18CDC2C26}" type="presParOf" srcId="{0E1EE851-817D-4E8A-969C-347A39B4A80C}" destId="{B157F56B-7E21-47B4-9A95-118F04C7D882}" srcOrd="1" destOrd="0" presId="urn:microsoft.com/office/officeart/2005/8/layout/hProcess3"/>
    <dgm:cxn modelId="{F960DC34-5517-4E0E-9E08-6E15216AB546}" type="presParOf" srcId="{B157F56B-7E21-47B4-9A95-118F04C7D882}" destId="{AE1652DF-E467-41F1-8C6B-47597A429178}" srcOrd="0" destOrd="0" presId="urn:microsoft.com/office/officeart/2005/8/layout/hProcess3"/>
    <dgm:cxn modelId="{4BB173D3-D3A4-4EFD-B360-FB454655C511}" type="presParOf" srcId="{B157F56B-7E21-47B4-9A95-118F04C7D882}" destId="{0DA69A2D-95CB-4DFC-9662-173AEA3B07D6}" srcOrd="1" destOrd="0" presId="urn:microsoft.com/office/officeart/2005/8/layout/hProcess3"/>
    <dgm:cxn modelId="{CBE89F11-DE57-46FF-AF2B-FC8DDBBB03C7}" type="presParOf" srcId="{0DA69A2D-95CB-4DFC-9662-173AEA3B07D6}" destId="{39E81261-BDA9-4E2B-BAAD-75A01B29DE8B}" srcOrd="0" destOrd="0" presId="urn:microsoft.com/office/officeart/2005/8/layout/hProcess3"/>
    <dgm:cxn modelId="{05C42D48-4458-49D6-94FF-66D411DA87CE}" type="presParOf" srcId="{0DA69A2D-95CB-4DFC-9662-173AEA3B07D6}" destId="{0DB385A3-CD8F-42B6-ADBB-5F4BEBB5D789}" srcOrd="1" destOrd="0" presId="urn:microsoft.com/office/officeart/2005/8/layout/hProcess3"/>
    <dgm:cxn modelId="{49CB1A98-5218-43CD-8CA7-3D7BD8932891}" type="presParOf" srcId="{0DA69A2D-95CB-4DFC-9662-173AEA3B07D6}" destId="{A0600D04-277C-4347-BBAD-F21281CC1BAF}" srcOrd="2" destOrd="0" presId="urn:microsoft.com/office/officeart/2005/8/layout/hProcess3"/>
    <dgm:cxn modelId="{0F49AED2-871E-4182-9628-EACFA70B3AFB}" type="presParOf" srcId="{0DA69A2D-95CB-4DFC-9662-173AEA3B07D6}" destId="{9DB9F201-0C32-4047-8D65-0F444980D4D1}" srcOrd="3" destOrd="0" presId="urn:microsoft.com/office/officeart/2005/8/layout/hProcess3"/>
    <dgm:cxn modelId="{4419464B-7D47-455D-8826-E4EE50D763F9}" type="presParOf" srcId="{0DA69A2D-95CB-4DFC-9662-173AEA3B07D6}" destId="{B96FE7E2-21C4-42B4-B924-87B9F3E59BAA}" srcOrd="4" destOrd="0" presId="urn:microsoft.com/office/officeart/2005/8/layout/hProcess3"/>
    <dgm:cxn modelId="{73322344-9F0A-45DF-8417-7BE4D7D2A668}" type="presParOf" srcId="{B157F56B-7E21-47B4-9A95-118F04C7D882}" destId="{458C23FA-97EF-4082-BD10-E4C4A785439B}" srcOrd="2" destOrd="0" presId="urn:microsoft.com/office/officeart/2005/8/layout/hProcess3"/>
    <dgm:cxn modelId="{758390BF-65CC-483E-887A-21A01EDFDA8D}" type="presParOf" srcId="{B157F56B-7E21-47B4-9A95-118F04C7D882}" destId="{95118252-E121-481B-9CB0-6F276C5C97EF}" srcOrd="3" destOrd="0" presId="urn:microsoft.com/office/officeart/2005/8/layout/hProcess3"/>
    <dgm:cxn modelId="{D113698A-E332-4896-A429-E44C0591D4D1}" type="presParOf" srcId="{95118252-E121-481B-9CB0-6F276C5C97EF}" destId="{F6DBE19C-7BEE-4B8F-8290-EEDCCBD84FF1}" srcOrd="0" destOrd="0" presId="urn:microsoft.com/office/officeart/2005/8/layout/hProcess3"/>
    <dgm:cxn modelId="{483632D3-320B-4803-BD3A-C45412E1F84E}" type="presParOf" srcId="{95118252-E121-481B-9CB0-6F276C5C97EF}" destId="{00C6193F-0EA2-4717-BB27-5B83E216E9B9}" srcOrd="1" destOrd="0" presId="urn:microsoft.com/office/officeart/2005/8/layout/hProcess3"/>
    <dgm:cxn modelId="{82413FC2-BFB6-44E8-97A4-025ABF2BAF8C}" type="presParOf" srcId="{95118252-E121-481B-9CB0-6F276C5C97EF}" destId="{6B45DE6F-D60E-49B1-901C-9656E164CDE0}" srcOrd="2" destOrd="0" presId="urn:microsoft.com/office/officeart/2005/8/layout/hProcess3"/>
    <dgm:cxn modelId="{F96A8FF2-9952-4344-8C06-9EA30CE6EFB6}" type="presParOf" srcId="{95118252-E121-481B-9CB0-6F276C5C97EF}" destId="{6363EAB6-68DC-40FC-BE49-341EBF154E38}" srcOrd="3" destOrd="0" presId="urn:microsoft.com/office/officeart/2005/8/layout/hProcess3"/>
    <dgm:cxn modelId="{D1936A8C-1EA7-434B-92E4-F46E9164A466}" type="presParOf" srcId="{95118252-E121-481B-9CB0-6F276C5C97EF}" destId="{35D7E58F-9874-40EE-8D8D-AD8090FC2DB4}" srcOrd="4" destOrd="0" presId="urn:microsoft.com/office/officeart/2005/8/layout/hProcess3"/>
    <dgm:cxn modelId="{2BB51C85-FC0E-470E-8985-FC170006F983}" type="presParOf" srcId="{B157F56B-7E21-47B4-9A95-118F04C7D882}" destId="{B696572F-6FDD-4000-BF8F-5A2A79A8A2D9}" srcOrd="4" destOrd="0" presId="urn:microsoft.com/office/officeart/2005/8/layout/hProcess3"/>
    <dgm:cxn modelId="{A64531CE-EF21-45DB-9D8A-89C2E127DF4F}" type="presParOf" srcId="{B157F56B-7E21-47B4-9A95-118F04C7D882}" destId="{D1A2075E-840D-49FA-BEB2-49C6603C7EB3}" srcOrd="5" destOrd="0" presId="urn:microsoft.com/office/officeart/2005/8/layout/hProcess3"/>
    <dgm:cxn modelId="{26F4EA1F-61E0-4A12-8C42-F9CF8F0B1E3D}" type="presParOf" srcId="{D1A2075E-840D-49FA-BEB2-49C6603C7EB3}" destId="{478528A5-DDDA-473B-B6CE-656119234C8F}" srcOrd="0" destOrd="0" presId="urn:microsoft.com/office/officeart/2005/8/layout/hProcess3"/>
    <dgm:cxn modelId="{EC8D6953-EFF3-471C-A5B9-42C46C8F53A3}" type="presParOf" srcId="{D1A2075E-840D-49FA-BEB2-49C6603C7EB3}" destId="{6E495B86-0790-4C9E-89FA-2D0BBC57986A}" srcOrd="1" destOrd="0" presId="urn:microsoft.com/office/officeart/2005/8/layout/hProcess3"/>
    <dgm:cxn modelId="{BF159FC5-152D-4BBF-B1CE-EC23B19C0390}" type="presParOf" srcId="{D1A2075E-840D-49FA-BEB2-49C6603C7EB3}" destId="{51DF5ED8-A3D3-4141-AEFD-A845F727E33C}" srcOrd="2" destOrd="0" presId="urn:microsoft.com/office/officeart/2005/8/layout/hProcess3"/>
    <dgm:cxn modelId="{071ECD93-DDC4-4166-87B7-40CEE990DE30}" type="presParOf" srcId="{D1A2075E-840D-49FA-BEB2-49C6603C7EB3}" destId="{16A02FC7-8E43-4B88-B9CA-DD9BCE64BABC}" srcOrd="3" destOrd="0" presId="urn:microsoft.com/office/officeart/2005/8/layout/hProcess3"/>
    <dgm:cxn modelId="{B7412C4F-66BF-4012-9BEE-FB6C84972D35}" type="presParOf" srcId="{D1A2075E-840D-49FA-BEB2-49C6603C7EB3}" destId="{926CB4F6-6729-4A86-A6F4-28202E976468}" srcOrd="4" destOrd="0" presId="urn:microsoft.com/office/officeart/2005/8/layout/hProcess3"/>
    <dgm:cxn modelId="{A07E927C-7FC9-4AB0-8661-B11320F0E0AA}" type="presParOf" srcId="{B157F56B-7E21-47B4-9A95-118F04C7D882}" destId="{7619F4E7-1B31-45CE-86FB-5703F50A51BA}" srcOrd="6" destOrd="0" presId="urn:microsoft.com/office/officeart/2005/8/layout/hProcess3"/>
    <dgm:cxn modelId="{E4BAEE12-8D5F-4A96-BA3F-C2C2861BD0F1}" type="presParOf" srcId="{B157F56B-7E21-47B4-9A95-118F04C7D882}" destId="{8E33F068-14E9-4957-9405-E326B144B589}" srcOrd="7" destOrd="0" presId="urn:microsoft.com/office/officeart/2005/8/layout/hProcess3"/>
    <dgm:cxn modelId="{5CEBBB1A-D7CE-4F9B-9465-F21B0D52E7A8}" type="presParOf" srcId="{8E33F068-14E9-4957-9405-E326B144B589}" destId="{982817CA-4088-4ED1-B823-50C4B47BE9F7}" srcOrd="0" destOrd="0" presId="urn:microsoft.com/office/officeart/2005/8/layout/hProcess3"/>
    <dgm:cxn modelId="{F88212F9-3A5B-4A75-B1CF-FE9A1DC2EC26}" type="presParOf" srcId="{8E33F068-14E9-4957-9405-E326B144B589}" destId="{52124B77-2813-4E17-8A10-134C67307C96}" srcOrd="1" destOrd="0" presId="urn:microsoft.com/office/officeart/2005/8/layout/hProcess3"/>
    <dgm:cxn modelId="{D51F75F4-391E-4151-B191-CA53CE32E9B0}" type="presParOf" srcId="{8E33F068-14E9-4957-9405-E326B144B589}" destId="{886DCF49-6ABE-4FD2-BE4B-9326E851CB65}" srcOrd="2" destOrd="0" presId="urn:microsoft.com/office/officeart/2005/8/layout/hProcess3"/>
    <dgm:cxn modelId="{B950DE59-A26B-43D6-BB91-FDF16F9B285D}" type="presParOf" srcId="{8E33F068-14E9-4957-9405-E326B144B589}" destId="{D85C2F3D-3B3C-4D0A-AB68-493260398B19}" srcOrd="3" destOrd="0" presId="urn:microsoft.com/office/officeart/2005/8/layout/hProcess3"/>
    <dgm:cxn modelId="{C589358C-3CE5-4F06-9727-E961B4BE28A0}" type="presParOf" srcId="{8E33F068-14E9-4957-9405-E326B144B589}" destId="{7A0662B7-1E1B-450C-8E8D-156DE015E171}" srcOrd="4" destOrd="0" presId="urn:microsoft.com/office/officeart/2005/8/layout/hProcess3"/>
    <dgm:cxn modelId="{BAC38FF3-49B9-4D1D-A301-C100049B303B}" type="presParOf" srcId="{B157F56B-7E21-47B4-9A95-118F04C7D882}" destId="{028E253D-DE6E-425F-B6F2-DF56CDDCD33D}" srcOrd="8" destOrd="0" presId="urn:microsoft.com/office/officeart/2005/8/layout/hProcess3"/>
    <dgm:cxn modelId="{8A380D3E-7D1E-403D-A9AD-B118B07F0552}" type="presParOf" srcId="{B157F56B-7E21-47B4-9A95-118F04C7D882}" destId="{17C90AD2-59F2-4521-8795-1A9B8E016B52}" srcOrd="9" destOrd="0" presId="urn:microsoft.com/office/officeart/2005/8/layout/hProcess3"/>
    <dgm:cxn modelId="{50D4BD81-A487-4200-90E4-55823D2DC6DD}" type="presParOf" srcId="{17C90AD2-59F2-4521-8795-1A9B8E016B52}" destId="{3D96B685-1628-4C56-B1FD-EC55DCF77F61}" srcOrd="0" destOrd="0" presId="urn:microsoft.com/office/officeart/2005/8/layout/hProcess3"/>
    <dgm:cxn modelId="{02BFDCD2-F14C-4454-B0AE-6B371C14A7D7}" type="presParOf" srcId="{17C90AD2-59F2-4521-8795-1A9B8E016B52}" destId="{1903B001-0AE6-401F-926D-A22AE0C5EFD3}" srcOrd="1" destOrd="0" presId="urn:microsoft.com/office/officeart/2005/8/layout/hProcess3"/>
    <dgm:cxn modelId="{507238D6-77DC-40CC-ADD9-7DEBCDBD707F}" type="presParOf" srcId="{17C90AD2-59F2-4521-8795-1A9B8E016B52}" destId="{3048289D-8149-469C-A796-13F0AC265B40}" srcOrd="2" destOrd="0" presId="urn:microsoft.com/office/officeart/2005/8/layout/hProcess3"/>
    <dgm:cxn modelId="{E01E8DAC-B625-4086-8CC8-6C4955F0F73C}" type="presParOf" srcId="{17C90AD2-59F2-4521-8795-1A9B8E016B52}" destId="{B9C9869B-70B6-43E8-9293-E5177DBA0309}" srcOrd="3" destOrd="0" presId="urn:microsoft.com/office/officeart/2005/8/layout/hProcess3"/>
    <dgm:cxn modelId="{84986C78-F59C-4633-8A1D-2A61867D516C}" type="presParOf" srcId="{17C90AD2-59F2-4521-8795-1A9B8E016B52}" destId="{6252F32E-9DEF-45C2-90D3-F7DFE89D77BD}" srcOrd="4" destOrd="0" presId="urn:microsoft.com/office/officeart/2005/8/layout/hProcess3"/>
    <dgm:cxn modelId="{A1509EF9-C8C8-45F9-80D9-554BA1C49C61}" type="presParOf" srcId="{B157F56B-7E21-47B4-9A95-118F04C7D882}" destId="{FE3D9873-4A60-4F54-A37A-D50A582D9338}" srcOrd="10" destOrd="0" presId="urn:microsoft.com/office/officeart/2005/8/layout/hProcess3"/>
    <dgm:cxn modelId="{23E2FFFA-34DC-40CD-9485-154AC8536C20}" type="presParOf" srcId="{B157F56B-7E21-47B4-9A95-118F04C7D882}" destId="{6426DA59-B256-42B1-BE67-929C3AE025C1}" srcOrd="11" destOrd="0" presId="urn:microsoft.com/office/officeart/2005/8/layout/hProcess3"/>
    <dgm:cxn modelId="{7B76CB35-9B54-4096-A94B-9298AA6F2579}" type="presParOf" srcId="{6426DA59-B256-42B1-BE67-929C3AE025C1}" destId="{A2F9262C-593C-4287-A454-74303A50D5EA}" srcOrd="0" destOrd="0" presId="urn:microsoft.com/office/officeart/2005/8/layout/hProcess3"/>
    <dgm:cxn modelId="{6D6C8B8A-C708-4929-9505-BDE953808116}" type="presParOf" srcId="{6426DA59-B256-42B1-BE67-929C3AE025C1}" destId="{9EDC2DC3-03BB-469B-867C-CE9F5A06C3F0}" srcOrd="1" destOrd="0" presId="urn:microsoft.com/office/officeart/2005/8/layout/hProcess3"/>
    <dgm:cxn modelId="{18313536-408A-427A-8574-0350E7D16F14}" type="presParOf" srcId="{6426DA59-B256-42B1-BE67-929C3AE025C1}" destId="{619C2429-7E50-4894-B663-542A58246C71}" srcOrd="2" destOrd="0" presId="urn:microsoft.com/office/officeart/2005/8/layout/hProcess3"/>
    <dgm:cxn modelId="{E3DCD38E-1FF9-4623-97C2-346DDA69816C}" type="presParOf" srcId="{6426DA59-B256-42B1-BE67-929C3AE025C1}" destId="{B08E5909-D9F3-4D17-9CA7-A7F377587D73}" srcOrd="3" destOrd="0" presId="urn:microsoft.com/office/officeart/2005/8/layout/hProcess3"/>
    <dgm:cxn modelId="{C45E00CD-48E0-4BF4-9798-135FAE662D08}" type="presParOf" srcId="{6426DA59-B256-42B1-BE67-929C3AE025C1}" destId="{96488A06-FBF6-4CB8-933F-F696F2C27F34}" srcOrd="4" destOrd="0" presId="urn:microsoft.com/office/officeart/2005/8/layout/hProcess3"/>
    <dgm:cxn modelId="{C8603160-C10F-4A98-B0EB-A141822E9553}" type="presParOf" srcId="{B157F56B-7E21-47B4-9A95-118F04C7D882}" destId="{B3CD9701-3BE4-4ED0-A222-24BE629D1D94}" srcOrd="12" destOrd="0" presId="urn:microsoft.com/office/officeart/2005/8/layout/hProcess3"/>
    <dgm:cxn modelId="{2204A081-60E3-4C7E-A55A-B6D4825D38CD}" type="presParOf" srcId="{B157F56B-7E21-47B4-9A95-118F04C7D882}" destId="{EA52C7DE-50C9-4150-873A-EECA4D7727C1}" srcOrd="13" destOrd="0" presId="urn:microsoft.com/office/officeart/2005/8/layout/hProcess3"/>
    <dgm:cxn modelId="{90413554-4B3B-44E2-A904-336EC50DF478}" type="presParOf" srcId="{EA52C7DE-50C9-4150-873A-EECA4D7727C1}" destId="{FBC59262-F533-4C41-91B7-5DCAD33BEE81}" srcOrd="0" destOrd="0" presId="urn:microsoft.com/office/officeart/2005/8/layout/hProcess3"/>
    <dgm:cxn modelId="{AE0B0C5D-F67A-4214-A569-784C104DDAD0}" type="presParOf" srcId="{EA52C7DE-50C9-4150-873A-EECA4D7727C1}" destId="{790E0C19-C9EB-4467-8CAC-6C3C0EA44B40}" srcOrd="1" destOrd="0" presId="urn:microsoft.com/office/officeart/2005/8/layout/hProcess3"/>
    <dgm:cxn modelId="{89782D97-C36A-4CA5-B43A-764D1B62218A}" type="presParOf" srcId="{EA52C7DE-50C9-4150-873A-EECA4D7727C1}" destId="{1C7D0C52-6F61-4F15-ABDE-359DFC39B2F8}" srcOrd="2" destOrd="0" presId="urn:microsoft.com/office/officeart/2005/8/layout/hProcess3"/>
    <dgm:cxn modelId="{101CBDFA-6ED3-4DAB-B52E-DB58FE429949}" type="presParOf" srcId="{EA52C7DE-50C9-4150-873A-EECA4D7727C1}" destId="{B6EB70E1-D768-45BC-AFA2-08309389C0F7}" srcOrd="3" destOrd="0" presId="urn:microsoft.com/office/officeart/2005/8/layout/hProcess3"/>
    <dgm:cxn modelId="{F1CF023B-D619-46A6-B0F2-6F3661D1E00D}" type="presParOf" srcId="{EA52C7DE-50C9-4150-873A-EECA4D7727C1}" destId="{286086C3-134C-4994-AEEE-8727E9767652}" srcOrd="4" destOrd="0" presId="urn:microsoft.com/office/officeart/2005/8/layout/hProcess3"/>
    <dgm:cxn modelId="{819C3E5E-FB2D-4DCA-A8F5-93882FF5BD00}" type="presParOf" srcId="{B157F56B-7E21-47B4-9A95-118F04C7D882}" destId="{FC547B2E-557F-46D2-AB30-CFFE668E6DA5}" srcOrd="14" destOrd="0" presId="urn:microsoft.com/office/officeart/2005/8/layout/hProcess3"/>
    <dgm:cxn modelId="{5314457E-1308-4B2B-A991-152436A51844}" type="presParOf" srcId="{B157F56B-7E21-47B4-9A95-118F04C7D882}" destId="{DDC01493-47B3-46C9-8360-7FE2EFA878F2}" srcOrd="15" destOrd="0" presId="urn:microsoft.com/office/officeart/2005/8/layout/hProcess3"/>
    <dgm:cxn modelId="{0BD9A8D2-DB60-41FC-B591-816EBADAD6F6}" type="presParOf" srcId="{B157F56B-7E21-47B4-9A95-118F04C7D882}" destId="{2F5164FE-F471-4BA9-9838-51700AA1D78A}" srcOrd="16"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5164FE-F471-4BA9-9838-51700AA1D78A}">
      <dsp:nvSpPr>
        <dsp:cNvPr id="0" name=""/>
        <dsp:cNvSpPr/>
      </dsp:nvSpPr>
      <dsp:spPr>
        <a:xfrm>
          <a:off x="0" y="789706"/>
          <a:ext cx="10748878" cy="1224000"/>
        </a:xfrm>
        <a:prstGeom prst="rightArrow">
          <a:avLst/>
        </a:prstGeom>
        <a:gradFill rotWithShape="0">
          <a:gsLst>
            <a:gs pos="0">
              <a:schemeClr val="accent6">
                <a:shade val="50000"/>
                <a:hueOff val="0"/>
                <a:satOff val="0"/>
                <a:lumOff val="0"/>
                <a:alphaOff val="0"/>
                <a:tint val="54000"/>
                <a:alpha val="100000"/>
                <a:satMod val="105000"/>
                <a:lumMod val="110000"/>
              </a:schemeClr>
            </a:gs>
            <a:gs pos="100000">
              <a:schemeClr val="accent6">
                <a:shade val="50000"/>
                <a:hueOff val="0"/>
                <a:satOff val="0"/>
                <a:lumOff val="0"/>
                <a:alphaOff val="0"/>
                <a:tint val="78000"/>
                <a:alpha val="92000"/>
                <a:satMod val="109000"/>
                <a:lumMod val="10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86086C3-134C-4994-AEEE-8727E9767652}">
      <dsp:nvSpPr>
        <dsp:cNvPr id="0" name=""/>
        <dsp:cNvSpPr/>
      </dsp:nvSpPr>
      <dsp:spPr>
        <a:xfrm>
          <a:off x="8599364" y="1768906"/>
          <a:ext cx="1074625" cy="32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i="0" kern="1200" cap="none" baseline="0" dirty="0">
              <a:effectLst/>
              <a:latin typeface="+mn-lt"/>
              <a:ea typeface="+mn-ea"/>
              <a:cs typeface="+mn-cs"/>
            </a:rPr>
            <a:t>Published 1</a:t>
          </a:r>
          <a:r>
            <a:rPr lang="en-US" sz="1300" b="0" i="0" kern="1200" cap="none" baseline="30000" dirty="0">
              <a:effectLst/>
              <a:latin typeface="+mn-lt"/>
              <a:ea typeface="+mn-ea"/>
              <a:cs typeface="+mn-cs"/>
            </a:rPr>
            <a:t>st</a:t>
          </a:r>
          <a:r>
            <a:rPr lang="en-US" sz="1300" b="0" i="0" kern="1200" cap="none" baseline="0" dirty="0">
              <a:effectLst/>
              <a:latin typeface="+mn-lt"/>
              <a:ea typeface="+mn-ea"/>
              <a:cs typeface="+mn-cs"/>
            </a:rPr>
            <a:t> Internal open-source project </a:t>
          </a:r>
        </a:p>
      </dsp:txBody>
      <dsp:txXfrm>
        <a:off x="8599364" y="1768906"/>
        <a:ext cx="1074625" cy="3234515"/>
      </dsp:txXfrm>
    </dsp:sp>
    <dsp:sp modelId="{790E0C19-C9EB-4467-8CAC-6C3C0EA44B40}">
      <dsp:nvSpPr>
        <dsp:cNvPr id="0" name=""/>
        <dsp:cNvSpPr/>
      </dsp:nvSpPr>
      <dsp:spPr>
        <a:xfrm>
          <a:off x="8599364" y="1095706"/>
          <a:ext cx="1074625" cy="6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2720" rIns="0" bIns="172720" numCol="1" spcCol="1270" anchor="ctr" anchorCtr="0">
          <a:noAutofit/>
        </a:bodyPr>
        <a:lstStyle/>
        <a:p>
          <a:pPr marL="0" lvl="0" indent="0" algn="l" defTabSz="755650">
            <a:lnSpc>
              <a:spcPct val="90000"/>
            </a:lnSpc>
            <a:spcBef>
              <a:spcPct val="0"/>
            </a:spcBef>
            <a:spcAft>
              <a:spcPct val="35000"/>
            </a:spcAft>
            <a:buNone/>
          </a:pPr>
          <a:r>
            <a:rPr lang="en-US" sz="1700" b="1" i="0" kern="1200" cap="none" baseline="0" dirty="0">
              <a:effectLst/>
              <a:latin typeface="+mn-lt"/>
              <a:ea typeface="+mn-ea"/>
              <a:cs typeface="+mn-cs"/>
            </a:rPr>
            <a:t>2018</a:t>
          </a:r>
        </a:p>
      </dsp:txBody>
      <dsp:txXfrm>
        <a:off x="8599364" y="1095706"/>
        <a:ext cx="1074625" cy="612000"/>
      </dsp:txXfrm>
    </dsp:sp>
    <dsp:sp modelId="{96488A06-FBF6-4CB8-933F-F696F2C27F34}">
      <dsp:nvSpPr>
        <dsp:cNvPr id="0" name=""/>
        <dsp:cNvSpPr/>
      </dsp:nvSpPr>
      <dsp:spPr>
        <a:xfrm>
          <a:off x="7309814" y="1768906"/>
          <a:ext cx="1074625" cy="32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i="0" kern="1200" cap="none" baseline="0" dirty="0">
              <a:effectLst/>
              <a:latin typeface="+mn-lt"/>
              <a:ea typeface="+mn-ea"/>
              <a:cs typeface="+mn-cs"/>
            </a:rPr>
            <a:t>Started monthly Lunch &amp; Learns</a:t>
          </a:r>
        </a:p>
      </dsp:txBody>
      <dsp:txXfrm>
        <a:off x="7309814" y="1768906"/>
        <a:ext cx="1074625" cy="3234515"/>
      </dsp:txXfrm>
    </dsp:sp>
    <dsp:sp modelId="{9EDC2DC3-03BB-469B-867C-CE9F5A06C3F0}">
      <dsp:nvSpPr>
        <dsp:cNvPr id="0" name=""/>
        <dsp:cNvSpPr/>
      </dsp:nvSpPr>
      <dsp:spPr>
        <a:xfrm>
          <a:off x="7309814" y="1095706"/>
          <a:ext cx="1074625" cy="6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2720" rIns="0" bIns="172720" numCol="1" spcCol="1270" anchor="ctr" anchorCtr="0">
          <a:noAutofit/>
        </a:bodyPr>
        <a:lstStyle/>
        <a:p>
          <a:pPr marL="0" lvl="0" indent="0" algn="l" defTabSz="755650">
            <a:lnSpc>
              <a:spcPct val="90000"/>
            </a:lnSpc>
            <a:spcBef>
              <a:spcPct val="0"/>
            </a:spcBef>
            <a:spcAft>
              <a:spcPct val="35000"/>
            </a:spcAft>
            <a:buNone/>
          </a:pPr>
          <a:r>
            <a:rPr lang="en-US" sz="1700" b="1" i="0" kern="1200" cap="none" baseline="0" dirty="0">
              <a:effectLst/>
              <a:latin typeface="+mn-lt"/>
              <a:ea typeface="+mn-ea"/>
              <a:cs typeface="+mn-cs"/>
            </a:rPr>
            <a:t>2017</a:t>
          </a:r>
        </a:p>
      </dsp:txBody>
      <dsp:txXfrm>
        <a:off x="7309814" y="1095706"/>
        <a:ext cx="1074625" cy="612000"/>
      </dsp:txXfrm>
    </dsp:sp>
    <dsp:sp modelId="{6252F32E-9DEF-45C2-90D3-F7DFE89D77BD}">
      <dsp:nvSpPr>
        <dsp:cNvPr id="0" name=""/>
        <dsp:cNvSpPr/>
      </dsp:nvSpPr>
      <dsp:spPr>
        <a:xfrm>
          <a:off x="6020263" y="1768906"/>
          <a:ext cx="1074625" cy="32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i="0" kern="1200" cap="none" baseline="0" dirty="0">
              <a:effectLst/>
              <a:latin typeface="+mn-lt"/>
              <a:ea typeface="+mn-ea"/>
              <a:cs typeface="+mn-cs"/>
            </a:rPr>
            <a:t>Organized “watch party” for external streaming event (Microsoft Connect();). </a:t>
          </a:r>
          <a:r>
            <a:rPr lang="en-US" sz="1300" b="1" i="0" kern="1200" cap="none" baseline="0" dirty="0">
              <a:effectLst/>
              <a:latin typeface="+mn-lt"/>
              <a:ea typeface="+mn-ea"/>
              <a:cs typeface="+mn-cs"/>
            </a:rPr>
            <a:t>Low attendance.</a:t>
          </a:r>
        </a:p>
      </dsp:txBody>
      <dsp:txXfrm>
        <a:off x="6020263" y="1768906"/>
        <a:ext cx="1074625" cy="3234515"/>
      </dsp:txXfrm>
    </dsp:sp>
    <dsp:sp modelId="{1903B001-0AE6-401F-926D-A22AE0C5EFD3}">
      <dsp:nvSpPr>
        <dsp:cNvPr id="0" name=""/>
        <dsp:cNvSpPr/>
      </dsp:nvSpPr>
      <dsp:spPr>
        <a:xfrm>
          <a:off x="6020263" y="1095706"/>
          <a:ext cx="1074625" cy="6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2720" rIns="0" bIns="172720" numCol="1" spcCol="1270" anchor="ctr" anchorCtr="0">
          <a:noAutofit/>
        </a:bodyPr>
        <a:lstStyle/>
        <a:p>
          <a:pPr marL="0" lvl="0" indent="0" algn="l" defTabSz="755650">
            <a:lnSpc>
              <a:spcPct val="90000"/>
            </a:lnSpc>
            <a:spcBef>
              <a:spcPct val="0"/>
            </a:spcBef>
            <a:spcAft>
              <a:spcPct val="35000"/>
            </a:spcAft>
            <a:buNone/>
          </a:pPr>
          <a:r>
            <a:rPr lang="en-US" sz="1700" b="1" i="0" kern="1200" cap="none" baseline="0" dirty="0">
              <a:effectLst/>
              <a:latin typeface="+mn-lt"/>
              <a:ea typeface="+mn-ea"/>
              <a:cs typeface="+mn-cs"/>
            </a:rPr>
            <a:t>2016</a:t>
          </a:r>
        </a:p>
      </dsp:txBody>
      <dsp:txXfrm>
        <a:off x="6020263" y="1095706"/>
        <a:ext cx="1074625" cy="612000"/>
      </dsp:txXfrm>
    </dsp:sp>
    <dsp:sp modelId="{7A0662B7-1E1B-450C-8E8D-156DE015E171}">
      <dsp:nvSpPr>
        <dsp:cNvPr id="0" name=""/>
        <dsp:cNvSpPr/>
      </dsp:nvSpPr>
      <dsp:spPr>
        <a:xfrm>
          <a:off x="4730713" y="1768906"/>
          <a:ext cx="1074625" cy="32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kern="1200" baseline="0" dirty="0"/>
            <a:t>First internal developer-focused event (.NET Developer Day)</a:t>
          </a:r>
          <a:br>
            <a:rPr lang="en-US" sz="1300" b="0" kern="1200" baseline="0" dirty="0"/>
          </a:br>
          <a:endParaRPr lang="en-US" sz="1300" b="0" kern="1200" baseline="0" dirty="0"/>
        </a:p>
        <a:p>
          <a:pPr marL="114300" lvl="1" indent="-114300" algn="l" defTabSz="577850">
            <a:lnSpc>
              <a:spcPct val="90000"/>
            </a:lnSpc>
            <a:spcBef>
              <a:spcPct val="0"/>
            </a:spcBef>
            <a:spcAft>
              <a:spcPct val="15000"/>
            </a:spcAft>
            <a:buChar char="•"/>
          </a:pPr>
          <a:r>
            <a:rPr lang="en-US" sz="1300" b="0" kern="1200" dirty="0"/>
            <a:t>Enabled community contributions to Confluence space</a:t>
          </a:r>
          <a:r>
            <a:rPr lang="en-US" sz="1300" b="0" kern="1200" baseline="0" dirty="0"/>
            <a:t> (</a:t>
          </a:r>
          <a:r>
            <a:rPr lang="en-US" sz="1300" b="0" kern="1200" cap="none" dirty="0">
              <a:effectLst/>
              <a:latin typeface="+mn-lt"/>
              <a:ea typeface="+mn-ea"/>
              <a:cs typeface="+mn-cs"/>
            </a:rPr>
            <a:t>“open-wiki” style)</a:t>
          </a:r>
          <a:br>
            <a:rPr lang="en-US" sz="1300" b="0" kern="1200" cap="none" dirty="0">
              <a:effectLst/>
              <a:latin typeface="+mn-lt"/>
              <a:ea typeface="+mn-ea"/>
              <a:cs typeface="+mn-cs"/>
            </a:rPr>
          </a:br>
          <a:endParaRPr lang="en-US" sz="1300" b="0" kern="1200" cap="none" dirty="0">
            <a:effectLst/>
            <a:latin typeface="+mn-lt"/>
            <a:ea typeface="+mn-ea"/>
            <a:cs typeface="+mn-cs"/>
          </a:endParaRPr>
        </a:p>
        <a:p>
          <a:pPr marL="114300" lvl="1" indent="-114300" algn="l" defTabSz="577850">
            <a:lnSpc>
              <a:spcPct val="90000"/>
            </a:lnSpc>
            <a:spcBef>
              <a:spcPct val="0"/>
            </a:spcBef>
            <a:spcAft>
              <a:spcPct val="15000"/>
            </a:spcAft>
            <a:buChar char="•"/>
          </a:pPr>
          <a:r>
            <a:rPr lang="en-US" sz="1300" b="0" kern="1200" cap="none" dirty="0">
              <a:effectLst/>
              <a:latin typeface="+mn-lt"/>
              <a:ea typeface="+mn-ea"/>
              <a:cs typeface="+mn-cs"/>
            </a:rPr>
            <a:t>First guest blogging</a:t>
          </a:r>
          <a:r>
            <a:rPr lang="en-US" sz="1300" b="0" kern="1200" cap="none" baseline="0" dirty="0">
              <a:effectLst/>
              <a:latin typeface="+mn-lt"/>
              <a:ea typeface="+mn-ea"/>
              <a:cs typeface="+mn-cs"/>
            </a:rPr>
            <a:t> </a:t>
          </a:r>
          <a:r>
            <a:rPr lang="en-US" sz="1300" b="0" i="1" kern="1200" cap="none" baseline="0" dirty="0">
              <a:effectLst/>
              <a:latin typeface="+mn-lt"/>
              <a:ea typeface="+mn-ea"/>
              <a:cs typeface="+mn-cs"/>
            </a:rPr>
            <a:t>series</a:t>
          </a:r>
          <a:r>
            <a:rPr lang="en-US" sz="1300" b="0" i="0" kern="1200" cap="none" baseline="0" dirty="0">
              <a:effectLst/>
              <a:latin typeface="+mn-lt"/>
              <a:ea typeface="+mn-ea"/>
              <a:cs typeface="+mn-cs"/>
            </a:rPr>
            <a:t> (5-6 guest post)</a:t>
          </a:r>
        </a:p>
      </dsp:txBody>
      <dsp:txXfrm>
        <a:off x="4730713" y="1768906"/>
        <a:ext cx="1074625" cy="3234515"/>
      </dsp:txXfrm>
    </dsp:sp>
    <dsp:sp modelId="{52124B77-2813-4E17-8A10-134C67307C96}">
      <dsp:nvSpPr>
        <dsp:cNvPr id="0" name=""/>
        <dsp:cNvSpPr/>
      </dsp:nvSpPr>
      <dsp:spPr>
        <a:xfrm>
          <a:off x="4730713" y="1095706"/>
          <a:ext cx="1074625" cy="6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2720" rIns="0" bIns="172720" numCol="1" spcCol="1270" anchor="ctr" anchorCtr="0">
          <a:noAutofit/>
        </a:bodyPr>
        <a:lstStyle/>
        <a:p>
          <a:pPr marL="0" lvl="0" indent="0" algn="l" defTabSz="755650">
            <a:lnSpc>
              <a:spcPct val="90000"/>
            </a:lnSpc>
            <a:spcBef>
              <a:spcPct val="0"/>
            </a:spcBef>
            <a:spcAft>
              <a:spcPct val="35000"/>
            </a:spcAft>
            <a:buNone/>
          </a:pPr>
          <a:r>
            <a:rPr lang="en-US" sz="1700" b="1" kern="1200" baseline="0" dirty="0"/>
            <a:t>2015</a:t>
          </a:r>
        </a:p>
      </dsp:txBody>
      <dsp:txXfrm>
        <a:off x="4730713" y="1095706"/>
        <a:ext cx="1074625" cy="612000"/>
      </dsp:txXfrm>
    </dsp:sp>
    <dsp:sp modelId="{926CB4F6-6729-4A86-A6F4-28202E976468}">
      <dsp:nvSpPr>
        <dsp:cNvPr id="0" name=""/>
        <dsp:cNvSpPr/>
      </dsp:nvSpPr>
      <dsp:spPr>
        <a:xfrm>
          <a:off x="3441163" y="1768906"/>
          <a:ext cx="1074625" cy="32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kern="1200" baseline="0" dirty="0"/>
            <a:t>Changed blogging platform to improve two-way feedback (one word: SharePoint).</a:t>
          </a:r>
        </a:p>
      </dsp:txBody>
      <dsp:txXfrm>
        <a:off x="3441163" y="1768906"/>
        <a:ext cx="1074625" cy="3234515"/>
      </dsp:txXfrm>
    </dsp:sp>
    <dsp:sp modelId="{6E495B86-0790-4C9E-89FA-2D0BBC57986A}">
      <dsp:nvSpPr>
        <dsp:cNvPr id="0" name=""/>
        <dsp:cNvSpPr/>
      </dsp:nvSpPr>
      <dsp:spPr>
        <a:xfrm>
          <a:off x="3441163" y="1095706"/>
          <a:ext cx="1074625" cy="6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2720" rIns="0" bIns="172720" numCol="1" spcCol="1270" anchor="ctr" anchorCtr="0">
          <a:noAutofit/>
        </a:bodyPr>
        <a:lstStyle/>
        <a:p>
          <a:pPr marL="0" lvl="0" indent="0" algn="l" defTabSz="755650">
            <a:lnSpc>
              <a:spcPct val="90000"/>
            </a:lnSpc>
            <a:spcBef>
              <a:spcPct val="0"/>
            </a:spcBef>
            <a:spcAft>
              <a:spcPct val="35000"/>
            </a:spcAft>
            <a:buNone/>
          </a:pPr>
          <a:r>
            <a:rPr lang="en-US" sz="1700" b="1" kern="1200" baseline="0" dirty="0"/>
            <a:t>2014</a:t>
          </a:r>
        </a:p>
      </dsp:txBody>
      <dsp:txXfrm>
        <a:off x="3441163" y="1095706"/>
        <a:ext cx="1074625" cy="612000"/>
      </dsp:txXfrm>
    </dsp:sp>
    <dsp:sp modelId="{35D7E58F-9874-40EE-8D8D-AD8090FC2DB4}">
      <dsp:nvSpPr>
        <dsp:cNvPr id="0" name=""/>
        <dsp:cNvSpPr/>
      </dsp:nvSpPr>
      <dsp:spPr>
        <a:xfrm>
          <a:off x="2151612" y="1768906"/>
          <a:ext cx="1074625" cy="32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kern="1200" baseline="0" dirty="0"/>
            <a:t>Spring - Invited external local user group</a:t>
          </a:r>
        </a:p>
      </dsp:txBody>
      <dsp:txXfrm>
        <a:off x="2151612" y="1768906"/>
        <a:ext cx="1074625" cy="3234515"/>
      </dsp:txXfrm>
    </dsp:sp>
    <dsp:sp modelId="{00C6193F-0EA2-4717-BB27-5B83E216E9B9}">
      <dsp:nvSpPr>
        <dsp:cNvPr id="0" name=""/>
        <dsp:cNvSpPr/>
      </dsp:nvSpPr>
      <dsp:spPr>
        <a:xfrm>
          <a:off x="2151612" y="1095706"/>
          <a:ext cx="1074625" cy="6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2720" rIns="0" bIns="172720" numCol="1" spcCol="1270" anchor="ctr" anchorCtr="0">
          <a:noAutofit/>
        </a:bodyPr>
        <a:lstStyle/>
        <a:p>
          <a:pPr marL="0" lvl="0" indent="0" algn="l" defTabSz="755650">
            <a:lnSpc>
              <a:spcPct val="90000"/>
            </a:lnSpc>
            <a:spcBef>
              <a:spcPct val="0"/>
            </a:spcBef>
            <a:spcAft>
              <a:spcPct val="35000"/>
            </a:spcAft>
            <a:buNone/>
          </a:pPr>
          <a:r>
            <a:rPr lang="en-US" sz="1700" b="1" kern="1200" baseline="0" dirty="0"/>
            <a:t>2013</a:t>
          </a:r>
        </a:p>
      </dsp:txBody>
      <dsp:txXfrm>
        <a:off x="2151612" y="1095706"/>
        <a:ext cx="1074625" cy="612000"/>
      </dsp:txXfrm>
    </dsp:sp>
    <dsp:sp modelId="{B96FE7E2-21C4-42B4-B924-87B9F3E59BAA}">
      <dsp:nvSpPr>
        <dsp:cNvPr id="0" name=""/>
        <dsp:cNvSpPr/>
      </dsp:nvSpPr>
      <dsp:spPr>
        <a:xfrm>
          <a:off x="862062" y="1768906"/>
          <a:ext cx="1074625" cy="32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77850">
            <a:lnSpc>
              <a:spcPct val="90000"/>
            </a:lnSpc>
            <a:spcBef>
              <a:spcPct val="0"/>
            </a:spcBef>
            <a:spcAft>
              <a:spcPct val="15000"/>
            </a:spcAft>
            <a:buChar char="•"/>
          </a:pPr>
          <a:r>
            <a:rPr lang="en-US" sz="1300" b="0" kern="1200" baseline="0" dirty="0"/>
            <a:t>May – First community blog post</a:t>
          </a:r>
          <a:br>
            <a:rPr lang="en-US" sz="1300" b="0" kern="1200" baseline="0" dirty="0"/>
          </a:br>
          <a:endParaRPr lang="en-US" sz="1300" b="0" kern="1200" dirty="0"/>
        </a:p>
        <a:p>
          <a:pPr marL="114300" lvl="1" indent="-114300" algn="l" defTabSz="577850">
            <a:lnSpc>
              <a:spcPct val="90000"/>
            </a:lnSpc>
            <a:spcBef>
              <a:spcPct val="0"/>
            </a:spcBef>
            <a:spcAft>
              <a:spcPct val="15000"/>
            </a:spcAft>
            <a:buChar char="•"/>
          </a:pPr>
          <a:r>
            <a:rPr lang="en-US" sz="1300" b="0" kern="1200" baseline="0" dirty="0"/>
            <a:t>Sept. – First guest blog post</a:t>
          </a:r>
        </a:p>
      </dsp:txBody>
      <dsp:txXfrm>
        <a:off x="862062" y="1768906"/>
        <a:ext cx="1074625" cy="3234515"/>
      </dsp:txXfrm>
    </dsp:sp>
    <dsp:sp modelId="{0DB385A3-CD8F-42B6-ADBB-5F4BEBB5D789}">
      <dsp:nvSpPr>
        <dsp:cNvPr id="0" name=""/>
        <dsp:cNvSpPr/>
      </dsp:nvSpPr>
      <dsp:spPr>
        <a:xfrm>
          <a:off x="862062" y="1095706"/>
          <a:ext cx="1074625" cy="61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2720" rIns="0" bIns="172720" numCol="1" spcCol="1270" anchor="ctr" anchorCtr="0">
          <a:noAutofit/>
        </a:bodyPr>
        <a:lstStyle/>
        <a:p>
          <a:pPr marL="0" lvl="0" indent="0" algn="l" defTabSz="755650">
            <a:lnSpc>
              <a:spcPct val="90000"/>
            </a:lnSpc>
            <a:spcBef>
              <a:spcPct val="0"/>
            </a:spcBef>
            <a:spcAft>
              <a:spcPct val="35000"/>
            </a:spcAft>
            <a:buNone/>
          </a:pPr>
          <a:r>
            <a:rPr lang="en-US" sz="1700" b="1" kern="1200" baseline="0" dirty="0"/>
            <a:t>2012</a:t>
          </a:r>
          <a:endParaRPr lang="en-US" sz="1700" b="1" kern="1200" dirty="0"/>
        </a:p>
      </dsp:txBody>
      <dsp:txXfrm>
        <a:off x="862062" y="1095706"/>
        <a:ext cx="1074625" cy="612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661FAA-B18C-4885-BECB-86237159E4C3}" type="datetimeFigureOut">
              <a:rPr lang="en-US" smtClean="0"/>
              <a:t>04/11/2018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8F5367-4AE7-43A8-B519-C00AF6370DFF}" type="slidenum">
              <a:rPr lang="en-US" smtClean="0"/>
              <a:t>‹#›</a:t>
            </a:fld>
            <a:endParaRPr lang="en-US"/>
          </a:p>
        </p:txBody>
      </p:sp>
    </p:spTree>
    <p:extLst>
      <p:ext uri="{BB962C8B-B14F-4D97-AF65-F5344CB8AC3E}">
        <p14:creationId xmlns:p14="http://schemas.microsoft.com/office/powerpoint/2010/main" val="437649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Corporation"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en.wikipedia.org/wiki/Peter_Drucker#cite_note-1" TargetMode="External"/><Relationship Id="rId5" Type="http://schemas.openxmlformats.org/officeDocument/2006/relationships/hyperlink" Target="https://en.wikipedia.org/wiki/Self-control" TargetMode="External"/><Relationship Id="rId4" Type="http://schemas.openxmlformats.org/officeDocument/2006/relationships/hyperlink" Target="https://en.wikipedia.org/wiki/Management_by_objective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practices are what we experimented with and experiences based on our company’s culture. You’re results may vary.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2</a:t>
            </a:fld>
            <a:endParaRPr lang="en-US"/>
          </a:p>
        </p:txBody>
      </p:sp>
    </p:spTree>
    <p:extLst>
      <p:ext uri="{BB962C8B-B14F-4D97-AF65-F5344CB8AC3E}">
        <p14:creationId xmlns:p14="http://schemas.microsoft.com/office/powerpoint/2010/main" val="2536824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Here’s why email sucks…for knowledge sharing…</a:t>
            </a:r>
          </a:p>
          <a:p>
            <a:endParaRPr lang="en-US" dirty="0"/>
          </a:p>
          <a:p>
            <a:r>
              <a:rPr lang="en-US" dirty="0"/>
              <a:t>Two-way feedback loop</a:t>
            </a:r>
          </a:p>
          <a:p>
            <a:r>
              <a:rPr lang="en-US" dirty="0"/>
              <a:t>E-mails are one-way communication; responses not viewable by all (unless you reply all. “Please do not reply-all”)</a:t>
            </a:r>
          </a:p>
          <a:p>
            <a:r>
              <a:rPr lang="en-US" dirty="0"/>
              <a:t>E-mails are snapshot in time. Bad</a:t>
            </a:r>
            <a:r>
              <a:rPr lang="en-US" baseline="0" dirty="0"/>
              <a:t> discoverable record to refer back to.</a:t>
            </a:r>
            <a:endParaRPr lang="en-US" dirty="0"/>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13</a:t>
            </a:fld>
            <a:endParaRPr lang="en-US"/>
          </a:p>
        </p:txBody>
      </p:sp>
    </p:spTree>
    <p:extLst>
      <p:ext uri="{BB962C8B-B14F-4D97-AF65-F5344CB8AC3E}">
        <p14:creationId xmlns:p14="http://schemas.microsoft.com/office/powerpoint/2010/main" val="4236836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TL;DR. </a:t>
            </a:r>
            <a:r>
              <a:rPr lang="en-US" baseline="0" dirty="0"/>
              <a:t>People don’t care about what you have to say. They care about solving their own problems. Cater it to them.</a:t>
            </a:r>
          </a:p>
          <a:p>
            <a:endParaRPr lang="en-US" dirty="0"/>
          </a:p>
          <a:p>
            <a:r>
              <a:rPr lang="en-US" dirty="0"/>
              <a:t>Concise and to the point</a:t>
            </a:r>
          </a:p>
          <a:p>
            <a:r>
              <a:rPr lang="en-US" dirty="0"/>
              <a:t>Have a hook to get your reader engaged up front</a:t>
            </a:r>
          </a:p>
          <a:p>
            <a:endParaRPr lang="en-US" dirty="0"/>
          </a:p>
          <a:p>
            <a:r>
              <a:rPr lang="en-US" dirty="0"/>
              <a:t>The reader doesn’t care at all what you have to say </a:t>
            </a:r>
          </a:p>
          <a:p>
            <a:endParaRPr lang="en-US" dirty="0"/>
          </a:p>
          <a:p>
            <a:r>
              <a:rPr lang="en-US" dirty="0"/>
              <a:t>(think about when you read blog posts, do you care about the person who wrote it, or do you just want to get some info you can use?)</a:t>
            </a:r>
          </a:p>
        </p:txBody>
      </p:sp>
      <p:sp>
        <p:nvSpPr>
          <p:cNvPr id="4" name="Slide Number Placeholder 3"/>
          <p:cNvSpPr>
            <a:spLocks noGrp="1"/>
          </p:cNvSpPr>
          <p:nvPr>
            <p:ph type="sldNum" sz="quarter" idx="10"/>
          </p:nvPr>
        </p:nvSpPr>
        <p:spPr/>
        <p:txBody>
          <a:bodyPr/>
          <a:lstStyle/>
          <a:p>
            <a:fld id="{ED8F5367-4AE7-43A8-B519-C00AF6370DFF}" type="slidenum">
              <a:rPr lang="en-US" smtClean="0"/>
              <a:t>14</a:t>
            </a:fld>
            <a:endParaRPr lang="en-US"/>
          </a:p>
        </p:txBody>
      </p:sp>
    </p:spTree>
    <p:extLst>
      <p:ext uri="{BB962C8B-B14F-4D97-AF65-F5344CB8AC3E}">
        <p14:creationId xmlns:p14="http://schemas.microsoft.com/office/powerpoint/2010/main" val="1414863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Readers relate better when you share the successes and failures.  When you act like a know-it-all, the trust will break down, and people won’t connect or care about what you have to say.</a:t>
            </a:r>
          </a:p>
          <a:p>
            <a:endParaRPr lang="en-US" dirty="0"/>
          </a:p>
          <a:p>
            <a:r>
              <a:rPr lang="en-US" dirty="0"/>
              <a:t>When a new tool comes out, don’t claim to be an expert, ask for others to share their knowledge as well.</a:t>
            </a:r>
          </a:p>
          <a:p>
            <a:endParaRPr lang="en-US" dirty="0"/>
          </a:p>
          <a:p>
            <a:r>
              <a:rPr lang="en-US" dirty="0"/>
              <a:t>Generative</a:t>
            </a:r>
            <a:r>
              <a:rPr lang="en-US" baseline="0" dirty="0"/>
              <a:t> culture: “Failure causes inquiry”</a:t>
            </a:r>
          </a:p>
          <a:p>
            <a:r>
              <a:rPr lang="en-US" baseline="0" dirty="0"/>
              <a:t>Blameless post-mortems</a:t>
            </a:r>
          </a:p>
          <a:p>
            <a:pPr lvl="1"/>
            <a:r>
              <a:rPr lang="en-US" dirty="0"/>
              <a:t>Example: Brian Harry VSTS outage</a:t>
            </a:r>
            <a:r>
              <a:rPr lang="en-US" baseline="0" dirty="0"/>
              <a:t> posts</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15</a:t>
            </a:fld>
            <a:endParaRPr lang="en-US"/>
          </a:p>
        </p:txBody>
      </p:sp>
    </p:spTree>
    <p:extLst>
      <p:ext uri="{BB962C8B-B14F-4D97-AF65-F5344CB8AC3E}">
        <p14:creationId xmlns:p14="http://schemas.microsoft.com/office/powerpoint/2010/main" val="38564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.NET Developer Day Conference, IT Forums</a:t>
            </a:r>
          </a:p>
          <a:p>
            <a:r>
              <a:rPr lang="en-US" dirty="0"/>
              <a:t>Internal</a:t>
            </a:r>
            <a:r>
              <a:rPr lang="en-US" baseline="0" dirty="0"/>
              <a:t> events can be less intimidating for speakers than external conferences of strangers</a:t>
            </a:r>
          </a:p>
          <a:p>
            <a:r>
              <a:rPr lang="en-US" dirty="0"/>
              <a:t>Get lots of people together to network and learn</a:t>
            </a:r>
          </a:p>
          <a:p>
            <a:r>
              <a:rPr lang="en-US" baseline="0" dirty="0"/>
              <a:t>Experiment with different things you’ve seen at other conferences (Code Labs)</a:t>
            </a:r>
          </a:p>
          <a:p>
            <a:endParaRPr lang="en-US" dirty="0"/>
          </a:p>
          <a:p>
            <a:endParaRPr lang="en-US" dirty="0"/>
          </a:p>
          <a:p>
            <a:r>
              <a:rPr lang="en-US" dirty="0"/>
              <a:t>High Effort/High Value</a:t>
            </a:r>
          </a:p>
        </p:txBody>
      </p:sp>
      <p:sp>
        <p:nvSpPr>
          <p:cNvPr id="4" name="Slide Number Placeholder 3"/>
          <p:cNvSpPr>
            <a:spLocks noGrp="1"/>
          </p:cNvSpPr>
          <p:nvPr>
            <p:ph type="sldNum" sz="quarter" idx="10"/>
          </p:nvPr>
        </p:nvSpPr>
        <p:spPr/>
        <p:txBody>
          <a:bodyPr/>
          <a:lstStyle/>
          <a:p>
            <a:fld id="{ED8F5367-4AE7-43A8-B519-C00AF6370DFF}" type="slidenum">
              <a:rPr lang="en-US" smtClean="0"/>
              <a:t>16</a:t>
            </a:fld>
            <a:endParaRPr lang="en-US"/>
          </a:p>
        </p:txBody>
      </p:sp>
    </p:spTree>
    <p:extLst>
      <p:ext uri="{BB962C8B-B14F-4D97-AF65-F5344CB8AC3E}">
        <p14:creationId xmlns:p14="http://schemas.microsoft.com/office/powerpoint/2010/main" val="1485053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 food if you can, get’s people to come: Come for the food, stay for the learning</a:t>
            </a:r>
          </a:p>
        </p:txBody>
      </p:sp>
      <p:sp>
        <p:nvSpPr>
          <p:cNvPr id="4" name="Slide Number Placeholder 3"/>
          <p:cNvSpPr>
            <a:spLocks noGrp="1"/>
          </p:cNvSpPr>
          <p:nvPr>
            <p:ph type="sldNum" sz="quarter" idx="10"/>
          </p:nvPr>
        </p:nvSpPr>
        <p:spPr/>
        <p:txBody>
          <a:bodyPr/>
          <a:lstStyle/>
          <a:p>
            <a:fld id="{ED8F5367-4AE7-43A8-B519-C00AF6370DFF}" type="slidenum">
              <a:rPr lang="en-US" smtClean="0"/>
              <a:t>17</a:t>
            </a:fld>
            <a:endParaRPr lang="en-US"/>
          </a:p>
        </p:txBody>
      </p:sp>
    </p:spTree>
    <p:extLst>
      <p:ext uri="{BB962C8B-B14F-4D97-AF65-F5344CB8AC3E}">
        <p14:creationId xmlns:p14="http://schemas.microsoft.com/office/powerpoint/2010/main" val="2961844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5-10 minutes</a:t>
            </a:r>
          </a:p>
          <a:p>
            <a:r>
              <a:rPr lang="en-US" dirty="0"/>
              <a:t>Informal show-and-tell,</a:t>
            </a:r>
            <a:r>
              <a:rPr lang="en-US" baseline="0" dirty="0"/>
              <a:t> demo, article I read + my thoughts, etc.</a:t>
            </a:r>
            <a:endParaRPr lang="en-US" dirty="0"/>
          </a:p>
          <a:p>
            <a:r>
              <a:rPr lang="en-US" dirty="0"/>
              <a:t>Less intimidating than speaking for 45-60 minutes</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18</a:t>
            </a:fld>
            <a:endParaRPr lang="en-US"/>
          </a:p>
        </p:txBody>
      </p:sp>
    </p:spTree>
    <p:extLst>
      <p:ext uri="{BB962C8B-B14F-4D97-AF65-F5344CB8AC3E}">
        <p14:creationId xmlns:p14="http://schemas.microsoft.com/office/powerpoint/2010/main" val="2775946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them a forum to share what they’re passionate about</a:t>
            </a:r>
          </a:p>
          <a:p>
            <a:endParaRPr lang="en-US" dirty="0"/>
          </a:p>
          <a:p>
            <a:r>
              <a:rPr lang="en-US" dirty="0"/>
              <a:t>Lots more skills in your company than you might think  (Maybe someone in your company has figured out what blockchain is good for!)</a:t>
            </a:r>
          </a:p>
        </p:txBody>
      </p:sp>
      <p:sp>
        <p:nvSpPr>
          <p:cNvPr id="4" name="Slide Number Placeholder 3"/>
          <p:cNvSpPr>
            <a:spLocks noGrp="1"/>
          </p:cNvSpPr>
          <p:nvPr>
            <p:ph type="sldNum" sz="quarter" idx="10"/>
          </p:nvPr>
        </p:nvSpPr>
        <p:spPr/>
        <p:txBody>
          <a:bodyPr/>
          <a:lstStyle/>
          <a:p>
            <a:fld id="{ED8F5367-4AE7-43A8-B519-C00AF6370DFF}" type="slidenum">
              <a:rPr lang="en-US" smtClean="0"/>
              <a:t>19</a:t>
            </a:fld>
            <a:endParaRPr lang="en-US"/>
          </a:p>
        </p:txBody>
      </p:sp>
    </p:spTree>
    <p:extLst>
      <p:ext uri="{BB962C8B-B14F-4D97-AF65-F5344CB8AC3E}">
        <p14:creationId xmlns:p14="http://schemas.microsoft.com/office/powerpoint/2010/main" val="4245954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opportunity for people to contribute without having to give a talk</a:t>
            </a:r>
          </a:p>
          <a:p>
            <a:r>
              <a:rPr lang="en-US" dirty="0"/>
              <a:t>Share code with the community, that you wouldn’t necessarily want to go outside of the company</a:t>
            </a:r>
          </a:p>
          <a:p>
            <a:r>
              <a:rPr lang="en-US" dirty="0"/>
              <a:t>Tailor the code to your company infrastructure/restrictions/requirements/etc.</a:t>
            </a:r>
          </a:p>
          <a:p>
            <a:r>
              <a:rPr lang="en-US" dirty="0"/>
              <a:t>Get others at the company to help create the tools that will help everyone</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20</a:t>
            </a:fld>
            <a:endParaRPr lang="en-US"/>
          </a:p>
        </p:txBody>
      </p:sp>
    </p:spTree>
    <p:extLst>
      <p:ext uri="{BB962C8B-B14F-4D97-AF65-F5344CB8AC3E}">
        <p14:creationId xmlns:p14="http://schemas.microsoft.com/office/powerpoint/2010/main" val="345146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Ask question, get</a:t>
            </a:r>
            <a:r>
              <a:rPr lang="en-US" baseline="0" dirty="0"/>
              <a:t> internal community responses.</a:t>
            </a:r>
          </a:p>
          <a:p>
            <a:pPr lvl="0"/>
            <a:r>
              <a:rPr lang="en-US" baseline="0" dirty="0"/>
              <a:t>Tailored to company infrastructure (better than public community posting)</a:t>
            </a:r>
            <a:endParaRPr lang="en-US" dirty="0"/>
          </a:p>
          <a:p>
            <a:pPr lvl="0"/>
            <a:r>
              <a:rPr lang="en-US" dirty="0"/>
              <a:t>Confluence</a:t>
            </a:r>
            <a:r>
              <a:rPr lang="en-US" baseline="0" dirty="0"/>
              <a:t> Questions, </a:t>
            </a:r>
            <a:r>
              <a:rPr lang="en-US" dirty="0" err="1"/>
              <a:t>StackOverflow</a:t>
            </a:r>
            <a:r>
              <a:rPr lang="en-US" dirty="0"/>
              <a:t>,</a:t>
            </a:r>
            <a:r>
              <a:rPr lang="en-US" baseline="0" dirty="0"/>
              <a:t> etc.</a:t>
            </a:r>
          </a:p>
          <a:p>
            <a:pPr lvl="0"/>
            <a:r>
              <a:rPr lang="en-US" baseline="0" dirty="0"/>
              <a:t>Chat rooms (Slack, HipChat, MS Teams, etc.)</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21</a:t>
            </a:fld>
            <a:endParaRPr lang="en-US"/>
          </a:p>
        </p:txBody>
      </p:sp>
    </p:spTree>
    <p:extLst>
      <p:ext uri="{BB962C8B-B14F-4D97-AF65-F5344CB8AC3E}">
        <p14:creationId xmlns:p14="http://schemas.microsoft.com/office/powerpoint/2010/main" val="176501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a:t>
            </a:r>
            <a:r>
              <a:rPr lang="en-US" baseline="0" dirty="0"/>
              <a:t> base of leading practices, how-</a:t>
            </a:r>
            <a:r>
              <a:rPr lang="en-US" baseline="0" dirty="0" err="1"/>
              <a:t>to’s</a:t>
            </a:r>
            <a:r>
              <a:rPr lang="en-US" baseline="0" dirty="0"/>
              <a:t>, etc.</a:t>
            </a:r>
          </a:p>
          <a:p>
            <a:r>
              <a:rPr lang="en-US" baseline="0" dirty="0"/>
              <a:t>Confluence, Wiki, SharePoint (*shudder*), etc.</a:t>
            </a:r>
          </a:p>
          <a:p>
            <a:pPr lvl="1"/>
            <a:r>
              <a:rPr lang="en-US" baseline="0" dirty="0"/>
              <a:t>GitHub markdown wiki (what is docs.Microsoft.com) running on?</a:t>
            </a:r>
          </a:p>
          <a:p>
            <a:r>
              <a:rPr lang="en-US" baseline="0" dirty="0"/>
              <a:t>Make it open for anyone to contribute content, not just SME’s</a:t>
            </a:r>
          </a:p>
          <a:p>
            <a:pPr lvl="1"/>
            <a:r>
              <a:rPr lang="en-US" baseline="0" dirty="0"/>
              <a:t>Approval gates have pros &amp; cons</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22</a:t>
            </a:fld>
            <a:endParaRPr lang="en-US"/>
          </a:p>
        </p:txBody>
      </p:sp>
    </p:spTree>
    <p:extLst>
      <p:ext uri="{BB962C8B-B14F-4D97-AF65-F5344CB8AC3E}">
        <p14:creationId xmlns:p14="http://schemas.microsoft.com/office/powerpoint/2010/main" val="18158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Transform local discoveries</a:t>
            </a:r>
            <a:r>
              <a:rPr lang="en-US" baseline="0" dirty="0"/>
              <a:t> into global improvements (DevOps Handbook, pg. 42)</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3</a:t>
            </a:fld>
            <a:endParaRPr lang="en-US"/>
          </a:p>
        </p:txBody>
      </p:sp>
    </p:spTree>
    <p:extLst>
      <p:ext uri="{BB962C8B-B14F-4D97-AF65-F5344CB8AC3E}">
        <p14:creationId xmlns:p14="http://schemas.microsoft.com/office/powerpoint/2010/main" val="4123649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23</a:t>
            </a:fld>
            <a:endParaRPr lang="en-US"/>
          </a:p>
        </p:txBody>
      </p:sp>
    </p:spTree>
    <p:extLst>
      <p:ext uri="{BB962C8B-B14F-4D97-AF65-F5344CB8AC3E}">
        <p14:creationId xmlns:p14="http://schemas.microsoft.com/office/powerpoint/2010/main" val="4104046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 we start?</a:t>
            </a:r>
          </a:p>
        </p:txBody>
      </p:sp>
      <p:sp>
        <p:nvSpPr>
          <p:cNvPr id="4" name="Slide Number Placeholder 3"/>
          <p:cNvSpPr>
            <a:spLocks noGrp="1"/>
          </p:cNvSpPr>
          <p:nvPr>
            <p:ph type="sldNum" sz="quarter" idx="10"/>
          </p:nvPr>
        </p:nvSpPr>
        <p:spPr/>
        <p:txBody>
          <a:bodyPr/>
          <a:lstStyle/>
          <a:p>
            <a:fld id="{ED8F5367-4AE7-43A8-B519-C00AF6370DFF}" type="slidenum">
              <a:rPr lang="en-US" smtClean="0"/>
              <a:t>24</a:t>
            </a:fld>
            <a:endParaRPr lang="en-US"/>
          </a:p>
        </p:txBody>
      </p:sp>
    </p:spTree>
    <p:extLst>
      <p:ext uri="{BB962C8B-B14F-4D97-AF65-F5344CB8AC3E}">
        <p14:creationId xmlns:p14="http://schemas.microsoft.com/office/powerpoint/2010/main" val="1708309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 matter how sound your strategy, how clear your plan for making a change, the culture will dictate its success. If your culture is not one of sharing, experimentation or growth today, </a:t>
            </a:r>
            <a:r>
              <a:rPr lang="en-US" b="1" dirty="0"/>
              <a:t>no strategy will </a:t>
            </a:r>
            <a:r>
              <a:rPr lang="en-US" b="1" i="1" dirty="0"/>
              <a:t>on its own</a:t>
            </a:r>
            <a:r>
              <a:rPr lang="en-US" b="1" dirty="0"/>
              <a:t> change that.</a:t>
            </a:r>
          </a:p>
          <a:p>
            <a:endParaRPr lang="en-US" b="1" dirty="0"/>
          </a:p>
          <a:p>
            <a:r>
              <a:rPr lang="en-US" b="1" dirty="0"/>
              <a:t>Peter Drucker </a:t>
            </a:r>
            <a:r>
              <a:rPr lang="en-US" sz="1200" b="0" i="0" kern="1200" dirty="0">
                <a:solidFill>
                  <a:schemeClr val="tx1"/>
                </a:solidFill>
                <a:effectLst/>
                <a:latin typeface="+mn-lt"/>
                <a:ea typeface="+mn-ea"/>
                <a:cs typeface="+mn-cs"/>
              </a:rPr>
              <a:t>was an Austrian-born American management consultant, educator, and author, whose writings contributed to the philosophical and practical foundations of the modern business </a:t>
            </a:r>
            <a:r>
              <a:rPr lang="en-US" sz="1200" b="0" i="0" u="none" strike="noStrike" kern="1200" dirty="0">
                <a:solidFill>
                  <a:schemeClr val="tx1"/>
                </a:solidFill>
                <a:effectLst/>
                <a:latin typeface="+mn-lt"/>
                <a:ea typeface="+mn-ea"/>
                <a:cs typeface="+mn-cs"/>
                <a:hlinkClick r:id="rId3" tooltip="Corporation"/>
              </a:rPr>
              <a:t>corporation</a:t>
            </a:r>
            <a:r>
              <a:rPr lang="en-US" sz="1200" b="0" i="0" kern="1200" dirty="0">
                <a:solidFill>
                  <a:schemeClr val="tx1"/>
                </a:solidFill>
                <a:effectLst/>
                <a:latin typeface="+mn-lt"/>
                <a:ea typeface="+mn-ea"/>
                <a:cs typeface="+mn-cs"/>
              </a:rPr>
              <a:t>. He was also a leader in the development of management education, he invented the concept known as </a:t>
            </a:r>
            <a:r>
              <a:rPr lang="en-US" sz="1200" b="0" i="0" u="none" strike="noStrike" kern="1200" dirty="0">
                <a:solidFill>
                  <a:schemeClr val="tx1"/>
                </a:solidFill>
                <a:effectLst/>
                <a:latin typeface="+mn-lt"/>
                <a:ea typeface="+mn-ea"/>
                <a:cs typeface="+mn-cs"/>
                <a:hlinkClick r:id="rId4" tooltip="Management by objectives"/>
              </a:rPr>
              <a:t>management by </a:t>
            </a:r>
            <a:r>
              <a:rPr lang="en-US" sz="1200" b="0" i="0" u="none" strike="noStrike" kern="1200" dirty="0" err="1">
                <a:solidFill>
                  <a:schemeClr val="tx1"/>
                </a:solidFill>
                <a:effectLst/>
                <a:latin typeface="+mn-lt"/>
                <a:ea typeface="+mn-ea"/>
                <a:cs typeface="+mn-cs"/>
                <a:hlinkClick r:id="rId4" tooltip="Management by objectives"/>
              </a:rPr>
              <a:t>objectives</a:t>
            </a:r>
            <a:r>
              <a:rPr lang="en-US" sz="1200" b="0" i="0" kern="1200" dirty="0" err="1">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Self-control"/>
              </a:rPr>
              <a:t>self-control</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a:rPr>
              <a:t>[1]</a:t>
            </a:r>
            <a:r>
              <a:rPr lang="en-US" sz="1200" b="0" i="0" kern="1200" dirty="0">
                <a:solidFill>
                  <a:schemeClr val="tx1"/>
                </a:solidFill>
                <a:effectLst/>
                <a:latin typeface="+mn-lt"/>
                <a:ea typeface="+mn-ea"/>
                <a:cs typeface="+mn-cs"/>
              </a:rPr>
              <a:t> and he has been described as "the founder of modern management".</a:t>
            </a:r>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25</a:t>
            </a:fld>
            <a:endParaRPr lang="en-US"/>
          </a:p>
        </p:txBody>
      </p:sp>
    </p:spTree>
    <p:extLst>
      <p:ext uri="{BB962C8B-B14F-4D97-AF65-F5344CB8AC3E}">
        <p14:creationId xmlns:p14="http://schemas.microsoft.com/office/powerpoint/2010/main" val="2381719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Shook’s model highlights that transformation starts from our behavior. Therefore, to start changing culture we need to change how people do their work.</a:t>
            </a:r>
          </a:p>
          <a:p>
            <a:endParaRPr lang="en-US" dirty="0"/>
          </a:p>
          <a:p>
            <a:r>
              <a:rPr lang="en-US" dirty="0"/>
              <a:t>To create a developer community that embraces learning, knowledge sharing and experimentation, start by </a:t>
            </a:r>
            <a:r>
              <a:rPr lang="en-US" b="1" dirty="0"/>
              <a:t>doing</a:t>
            </a:r>
            <a:r>
              <a:rPr lang="en-US" dirty="0"/>
              <a:t>.</a:t>
            </a:r>
          </a:p>
          <a:p>
            <a:endParaRPr lang="en-US" dirty="0"/>
          </a:p>
          <a:p>
            <a:r>
              <a:rPr lang="en-US" dirty="0"/>
              <a:t>~~~~~~~~~~~~~~~</a:t>
            </a:r>
          </a:p>
          <a:p>
            <a:endParaRPr lang="en-US" dirty="0"/>
          </a:p>
          <a:p>
            <a:r>
              <a:rPr lang="en-US" dirty="0"/>
              <a:t>https://barryoreilly.com/2017/01/18/leading-culture-change-means-changing-yourself-before-others/</a:t>
            </a:r>
          </a:p>
          <a:p>
            <a:endParaRPr lang="en-US" dirty="0"/>
          </a:p>
          <a:p>
            <a:r>
              <a:rPr lang="en-US" sz="1200" b="0" i="0" kern="1200" dirty="0">
                <a:solidFill>
                  <a:schemeClr val="tx1"/>
                </a:solidFill>
                <a:effectLst/>
                <a:latin typeface="+mn-lt"/>
                <a:ea typeface="+mn-ea"/>
                <a:cs typeface="+mn-cs"/>
              </a:rPr>
              <a:t>“John Shook was the first American manager to be hired by Toyota. He moved to Japan without knowing a word of Japanese, just a desire to immerse himself in the organization for a prolonged period of time to learn the Toyota Production System by doing it.</a:t>
            </a:r>
          </a:p>
          <a:p>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What he observed was not a group of managers telling people what to think, or how to perform their work. Instead he experienced the deliberate practice of experimentation, reflection and improvement by all employees in the entire organization. Toyota had developed a set of behaviors that advocated continuous learning and adaptation to new circumstances.</a:t>
            </a:r>
          </a:p>
          <a:p>
            <a:pPr fontAlgn="base"/>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What Toyota understood is that culture and circumstance is always unique and changing, and to manage change one has to be ready to learn, adapt, and apply new changes as they are happening.”</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26</a:t>
            </a:fld>
            <a:endParaRPr lang="en-US"/>
          </a:p>
        </p:txBody>
      </p:sp>
    </p:spTree>
    <p:extLst>
      <p:ext uri="{BB962C8B-B14F-4D97-AF65-F5344CB8AC3E}">
        <p14:creationId xmlns:p14="http://schemas.microsoft.com/office/powerpoint/2010/main" val="18811902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your energy on the Innovators and Early Adopters here. Seek out those in your community to fall in this range and further those relationships. Get them to contribute to your learning culture.</a:t>
            </a:r>
          </a:p>
          <a:p>
            <a:endParaRPr lang="en-US" dirty="0"/>
          </a:p>
          <a:p>
            <a:r>
              <a:rPr lang="en-US" dirty="0"/>
              <a:t>These quick wins will win over those in the early majority, then eventually those in the late majority. You may never get the laggards / saboteurs on board so don’t waste your time on them.</a:t>
            </a:r>
          </a:p>
          <a:p>
            <a:endParaRPr lang="en-US" dirty="0"/>
          </a:p>
          <a:p>
            <a:endParaRPr lang="en-US" dirty="0"/>
          </a:p>
          <a:p>
            <a:r>
              <a:rPr lang="en-US" b="1" u="sng" dirty="0"/>
              <a:t>Diversity is also important here.</a:t>
            </a:r>
            <a:r>
              <a:rPr lang="en-US" b="0" u="none" dirty="0"/>
              <a:t> </a:t>
            </a:r>
            <a:r>
              <a:rPr lang="en-US" dirty="0"/>
              <a:t>Not just traditional diversity (gender, race, etc.) but also cognitive and experiential diversity. Seek out alternate ideas </a:t>
            </a:r>
            <a:r>
              <a:rPr lang="en-US" b="1" dirty="0"/>
              <a:t>that still align with the desire to advance a growth- and learning-culture</a:t>
            </a:r>
            <a:r>
              <a:rPr lang="en-US" b="0" dirty="0"/>
              <a:t>.</a:t>
            </a:r>
          </a:p>
        </p:txBody>
      </p:sp>
      <p:sp>
        <p:nvSpPr>
          <p:cNvPr id="4" name="Slide Number Placeholder 3"/>
          <p:cNvSpPr>
            <a:spLocks noGrp="1"/>
          </p:cNvSpPr>
          <p:nvPr>
            <p:ph type="sldNum" sz="quarter" idx="10"/>
          </p:nvPr>
        </p:nvSpPr>
        <p:spPr/>
        <p:txBody>
          <a:bodyPr/>
          <a:lstStyle/>
          <a:p>
            <a:fld id="{ED8F5367-4AE7-43A8-B519-C00AF6370DFF}" type="slidenum">
              <a:rPr lang="en-US" smtClean="0"/>
              <a:t>27</a:t>
            </a:fld>
            <a:endParaRPr lang="en-US"/>
          </a:p>
        </p:txBody>
      </p:sp>
    </p:spTree>
    <p:extLst>
      <p:ext uri="{BB962C8B-B14F-4D97-AF65-F5344CB8AC3E}">
        <p14:creationId xmlns:p14="http://schemas.microsoft.com/office/powerpoint/2010/main" val="27229201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Timeline of our journey toward growing our internal .NET developer community at Principal.</a:t>
            </a:r>
          </a:p>
        </p:txBody>
      </p:sp>
      <p:sp>
        <p:nvSpPr>
          <p:cNvPr id="4" name="Slide Number Placeholder 3"/>
          <p:cNvSpPr>
            <a:spLocks noGrp="1"/>
          </p:cNvSpPr>
          <p:nvPr>
            <p:ph type="sldNum" sz="quarter" idx="10"/>
          </p:nvPr>
        </p:nvSpPr>
        <p:spPr/>
        <p:txBody>
          <a:bodyPr/>
          <a:lstStyle/>
          <a:p>
            <a:fld id="{ED8F5367-4AE7-43A8-B519-C00AF6370DFF}" type="slidenum">
              <a:rPr lang="en-US" smtClean="0"/>
              <a:t>29</a:t>
            </a:fld>
            <a:endParaRPr lang="en-US"/>
          </a:p>
        </p:txBody>
      </p:sp>
    </p:spTree>
    <p:extLst>
      <p:ext uri="{BB962C8B-B14F-4D97-AF65-F5344CB8AC3E}">
        <p14:creationId xmlns:p14="http://schemas.microsoft.com/office/powerpoint/2010/main" val="985625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get these groups to share information between them?  Brake down barriers and connect people.</a:t>
            </a:r>
          </a:p>
          <a:p>
            <a:endParaRPr lang="en-US" dirty="0"/>
          </a:p>
          <a:p>
            <a:endParaRPr lang="en-US" dirty="0"/>
          </a:p>
          <a:p>
            <a:r>
              <a:rPr lang="en-US" dirty="0" err="1"/>
              <a:t>Powershell</a:t>
            </a:r>
            <a:r>
              <a:rPr lang="en-US" dirty="0"/>
              <a:t> Group – Figure out how do we share scripts and modules with others?</a:t>
            </a:r>
          </a:p>
          <a:p>
            <a:r>
              <a:rPr lang="en-US" dirty="0"/>
              <a:t>“I know some people who know some people”</a:t>
            </a:r>
          </a:p>
          <a:p>
            <a:r>
              <a:rPr lang="en-US" dirty="0"/>
              <a:t>Tribal knowledge goes deep, and can’t be leveraged by others unless it’s shared</a:t>
            </a:r>
          </a:p>
          <a:p>
            <a:endParaRPr lang="en-US" dirty="0"/>
          </a:p>
          <a:p>
            <a:r>
              <a:rPr lang="en-US" dirty="0"/>
              <a:t>Hub and spoke model, vs interconnected model (Matt and John know others so everyone comes through us, vs everyone shares with everyone else and knowledge gets spread further) </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4</a:t>
            </a:fld>
            <a:endParaRPr lang="en-US"/>
          </a:p>
        </p:txBody>
      </p:sp>
    </p:spTree>
    <p:extLst>
      <p:ext uri="{BB962C8B-B14F-4D97-AF65-F5344CB8AC3E}">
        <p14:creationId xmlns:p14="http://schemas.microsoft.com/office/powerpoint/2010/main" val="4240822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5</a:t>
            </a:fld>
            <a:endParaRPr lang="en-US"/>
          </a:p>
        </p:txBody>
      </p:sp>
    </p:spTree>
    <p:extLst>
      <p:ext uri="{BB962C8B-B14F-4D97-AF65-F5344CB8AC3E}">
        <p14:creationId xmlns:p14="http://schemas.microsoft.com/office/powerpoint/2010/main" val="2405095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Way: Flow (Improve the process, automate, make it better)</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7</a:t>
            </a:fld>
            <a:endParaRPr lang="en-US"/>
          </a:p>
        </p:txBody>
      </p:sp>
    </p:spTree>
    <p:extLst>
      <p:ext uri="{BB962C8B-B14F-4D97-AF65-F5344CB8AC3E}">
        <p14:creationId xmlns:p14="http://schemas.microsoft.com/office/powerpoint/2010/main" val="679501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Second Way: Feedback</a:t>
            </a:r>
          </a:p>
          <a:p>
            <a:endParaRPr lang="en-US" dirty="0"/>
          </a:p>
          <a:p>
            <a:r>
              <a:rPr lang="en-US" dirty="0"/>
              <a:t>Using Data to drive the process and priority</a:t>
            </a:r>
          </a:p>
          <a:p>
            <a:endParaRPr lang="en-US" dirty="0"/>
          </a:p>
          <a:p>
            <a:r>
              <a:rPr lang="en-US" dirty="0"/>
              <a:t>Shorten Feedback loops to understand where your system is working, and where you want to invest further</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8</a:t>
            </a:fld>
            <a:endParaRPr lang="en-US"/>
          </a:p>
        </p:txBody>
      </p:sp>
    </p:spTree>
    <p:extLst>
      <p:ext uri="{BB962C8B-B14F-4D97-AF65-F5344CB8AC3E}">
        <p14:creationId xmlns:p14="http://schemas.microsoft.com/office/powerpoint/2010/main" val="851529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Continual Learning and Experimentation</a:t>
            </a:r>
          </a:p>
        </p:txBody>
      </p:sp>
      <p:sp>
        <p:nvSpPr>
          <p:cNvPr id="4" name="Slide Number Placeholder 3"/>
          <p:cNvSpPr>
            <a:spLocks noGrp="1"/>
          </p:cNvSpPr>
          <p:nvPr>
            <p:ph type="sldNum" sz="quarter" idx="10"/>
          </p:nvPr>
        </p:nvSpPr>
        <p:spPr/>
        <p:txBody>
          <a:bodyPr/>
          <a:lstStyle/>
          <a:p>
            <a:fld id="{ED8F5367-4AE7-43A8-B519-C00AF6370DFF}" type="slidenum">
              <a:rPr lang="en-US" smtClean="0"/>
              <a:t>9</a:t>
            </a:fld>
            <a:endParaRPr lang="en-US"/>
          </a:p>
        </p:txBody>
      </p:sp>
    </p:spTree>
    <p:extLst>
      <p:ext uri="{BB962C8B-B14F-4D97-AF65-F5344CB8AC3E}">
        <p14:creationId xmlns:p14="http://schemas.microsoft.com/office/powerpoint/2010/main" val="169269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DevOps is the union of people, process, and tools, and our focus is on the people/culture aspect</a:t>
            </a:r>
          </a:p>
          <a:p>
            <a:endParaRPr lang="en-US" b="1" dirty="0"/>
          </a:p>
          <a:p>
            <a:r>
              <a:rPr lang="en-US" b="1" dirty="0"/>
              <a:t>People/Culture</a:t>
            </a:r>
          </a:p>
          <a:p>
            <a:r>
              <a:rPr lang="en-US" dirty="0"/>
              <a:t>Process </a:t>
            </a:r>
          </a:p>
          <a:p>
            <a:r>
              <a:rPr lang="en-US" dirty="0"/>
              <a:t>Tools</a:t>
            </a:r>
          </a:p>
          <a:p>
            <a:endParaRPr lang="en-US" dirty="0"/>
          </a:p>
        </p:txBody>
      </p:sp>
      <p:sp>
        <p:nvSpPr>
          <p:cNvPr id="4" name="Slide Number Placeholder 3"/>
          <p:cNvSpPr>
            <a:spLocks noGrp="1"/>
          </p:cNvSpPr>
          <p:nvPr>
            <p:ph type="sldNum" sz="quarter" idx="10"/>
          </p:nvPr>
        </p:nvSpPr>
        <p:spPr/>
        <p:txBody>
          <a:bodyPr/>
          <a:lstStyle/>
          <a:p>
            <a:fld id="{ED8F5367-4AE7-43A8-B519-C00AF6370DFF}" type="slidenum">
              <a:rPr lang="en-US" smtClean="0"/>
              <a:t>10</a:t>
            </a:fld>
            <a:endParaRPr lang="en-US"/>
          </a:p>
        </p:txBody>
      </p:sp>
    </p:spTree>
    <p:extLst>
      <p:ext uri="{BB962C8B-B14F-4D97-AF65-F5344CB8AC3E}">
        <p14:creationId xmlns:p14="http://schemas.microsoft.com/office/powerpoint/2010/main" val="996195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where do we start?</a:t>
            </a:r>
          </a:p>
          <a:p>
            <a:endParaRPr lang="en-US" dirty="0"/>
          </a:p>
          <a:p>
            <a:r>
              <a:rPr lang="en-US" dirty="0"/>
              <a:t>What are some things we’ve tried to do to break down the knowledge silos?</a:t>
            </a:r>
          </a:p>
        </p:txBody>
      </p:sp>
      <p:sp>
        <p:nvSpPr>
          <p:cNvPr id="4" name="Slide Number Placeholder 3"/>
          <p:cNvSpPr>
            <a:spLocks noGrp="1"/>
          </p:cNvSpPr>
          <p:nvPr>
            <p:ph type="sldNum" sz="quarter" idx="10"/>
          </p:nvPr>
        </p:nvSpPr>
        <p:spPr/>
        <p:txBody>
          <a:bodyPr/>
          <a:lstStyle/>
          <a:p>
            <a:fld id="{ED8F5367-4AE7-43A8-B519-C00AF6370DFF}" type="slidenum">
              <a:rPr lang="en-US" smtClean="0"/>
              <a:t>12</a:t>
            </a:fld>
            <a:endParaRPr lang="en-US"/>
          </a:p>
        </p:txBody>
      </p:sp>
    </p:spTree>
    <p:extLst>
      <p:ext uri="{BB962C8B-B14F-4D97-AF65-F5344CB8AC3E}">
        <p14:creationId xmlns:p14="http://schemas.microsoft.com/office/powerpoint/2010/main" val="1862756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19A33AA5-83C7-4739-8D52-FBC5ADA5CE88}" type="slidenum">
              <a:rPr lang="en-US" smtClean="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4407926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A33AA5-83C7-4739-8D52-FBC5ADA5CE88}" type="slidenum">
              <a:rPr lang="en-US" smtClean="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5338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A33AA5-83C7-4739-8D52-FBC5ADA5CE88}" type="slidenum">
              <a:rPr lang="en-US" smtClean="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7151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A33AA5-83C7-4739-8D52-FBC5ADA5CE88}" type="slidenum">
              <a:rPr lang="en-US" smtClean="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528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9A33AA5-83C7-4739-8D52-FBC5ADA5CE88}" type="slidenum">
              <a:rPr lang="en-US" smtClean="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62922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9A33AA5-83C7-4739-8D52-FBC5ADA5CE88}" type="slidenum">
              <a:rPr lang="en-US" smtClean="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4674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9A33AA5-83C7-4739-8D52-FBC5ADA5CE88}" type="slidenum">
              <a:rPr lang="en-US" smtClean="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3188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9A33AA5-83C7-4739-8D52-FBC5ADA5CE88}" type="slidenum">
              <a:rPr lang="en-US" smtClean="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1728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9A33AA5-83C7-4739-8D52-FBC5ADA5CE88}" type="slidenum">
              <a:rPr lang="en-US" smtClean="0"/>
              <a:t>‹#›</a:t>
            </a:fld>
            <a:endParaRPr lang="en-US" dirty="0"/>
          </a:p>
        </p:txBody>
      </p:sp>
    </p:spTree>
    <p:extLst>
      <p:ext uri="{BB962C8B-B14F-4D97-AF65-F5344CB8AC3E}">
        <p14:creationId xmlns:p14="http://schemas.microsoft.com/office/powerpoint/2010/main" val="1776538249"/>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2D0A81-AF5F-4A21-A92F-0ADC43127029}" type="datetimeFigureOut">
              <a:rPr lang="en-US" smtClean="0"/>
              <a:t>04/11/2018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9A33AA5-83C7-4739-8D52-FBC5ADA5CE88}" type="slidenum">
              <a:rPr lang="en-US" smtClean="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507839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982D0A81-AF5F-4A21-A92F-0ADC43127029}" type="datetimeFigureOut">
              <a:rPr lang="en-US" smtClean="0"/>
              <a:t>04/11/2018</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19A33AA5-83C7-4739-8D52-FBC5ADA5CE88}" type="slidenum">
              <a:rPr lang="en-US" smtClean="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4420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82D0A81-AF5F-4A21-A92F-0ADC43127029}" type="datetimeFigureOut">
              <a:rPr lang="en-US" smtClean="0"/>
              <a:t>04/11/2018</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19A33AA5-83C7-4739-8D52-FBC5ADA5CE88}" type="slidenum">
              <a:rPr lang="en-US" smtClean="0"/>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1" name="MSIPCM5be94a7d8bc59d395233938a" descr="{&quot;HashCode&quot;:-305397311,&quot;Placement&quot;:&quot;Footer&quot;,&quot;Top&quot;:520.731,&quot;Left&quot;:0.0,&quot;SlideWidth&quot;:960,&quot;SlideHeight&quot;:540}">
            <a:extLst>
              <a:ext uri="{FF2B5EF4-FFF2-40B4-BE49-F238E27FC236}">
                <a16:creationId xmlns:a16="http://schemas.microsoft.com/office/drawing/2014/main" id="{FE793D63-D1C9-4F58-B018-C2E3F659AC00}"/>
              </a:ext>
            </a:extLst>
          </p:cNvPr>
          <p:cNvSpPr txBox="1"/>
          <p:nvPr userDrawn="1"/>
        </p:nvSpPr>
        <p:spPr>
          <a:xfrm>
            <a:off x="0" y="6613284"/>
            <a:ext cx="1671218" cy="244716"/>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737373"/>
                </a:solidFill>
                <a:latin typeface="FS Elliot Pro" panose="02000503040000020004" pitchFamily="50" charset="0"/>
              </a:rPr>
              <a:t>Classification: Internal Use</a:t>
            </a:r>
          </a:p>
        </p:txBody>
      </p:sp>
    </p:spTree>
    <p:extLst>
      <p:ext uri="{BB962C8B-B14F-4D97-AF65-F5344CB8AC3E}">
        <p14:creationId xmlns:p14="http://schemas.microsoft.com/office/powerpoint/2010/main" val="4059449568"/>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1.jp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7.jpg"/><Relationship Id="rId5" Type="http://schemas.openxmlformats.org/officeDocument/2006/relationships/image" Target="../media/image26.png"/><Relationship Id="rId4" Type="http://schemas.openxmlformats.org/officeDocument/2006/relationships/image" Target="../media/image25.jp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E0311-90B4-4E51-BB79-B9363ACC005E}"/>
              </a:ext>
            </a:extLst>
          </p:cNvPr>
          <p:cNvSpPr>
            <a:spLocks noGrp="1"/>
          </p:cNvSpPr>
          <p:nvPr>
            <p:ph type="ctrTitle"/>
          </p:nvPr>
        </p:nvSpPr>
        <p:spPr/>
        <p:txBody>
          <a:bodyPr>
            <a:normAutofit fontScale="90000"/>
          </a:bodyPr>
          <a:lstStyle/>
          <a:p>
            <a:r>
              <a:rPr lang="en-US" dirty="0"/>
              <a:t>Building A Self-Sustaining Developer Community Within Your Own Walls</a:t>
            </a:r>
          </a:p>
        </p:txBody>
      </p:sp>
      <p:sp>
        <p:nvSpPr>
          <p:cNvPr id="3" name="Subtitle 2">
            <a:extLst>
              <a:ext uri="{FF2B5EF4-FFF2-40B4-BE49-F238E27FC236}">
                <a16:creationId xmlns:a16="http://schemas.microsoft.com/office/drawing/2014/main" id="{A1501C46-2EB8-4720-94C2-C6545C61E99A}"/>
              </a:ext>
            </a:extLst>
          </p:cNvPr>
          <p:cNvSpPr>
            <a:spLocks noGrp="1"/>
          </p:cNvSpPr>
          <p:nvPr>
            <p:ph type="subTitle" idx="1"/>
          </p:nvPr>
        </p:nvSpPr>
        <p:spPr/>
        <p:txBody>
          <a:bodyPr/>
          <a:lstStyle/>
          <a:p>
            <a:r>
              <a:rPr lang="en-US" dirty="0"/>
              <a:t>Matt Ring – Agile / Technical Coach</a:t>
            </a:r>
          </a:p>
          <a:p>
            <a:r>
              <a:rPr lang="en-US" dirty="0"/>
              <a:t>John Van Roekel – Enterprise .NET service Product Owner</a:t>
            </a:r>
          </a:p>
        </p:txBody>
      </p:sp>
    </p:spTree>
    <p:extLst>
      <p:ext uri="{BB962C8B-B14F-4D97-AF65-F5344CB8AC3E}">
        <p14:creationId xmlns:p14="http://schemas.microsoft.com/office/powerpoint/2010/main" val="3470434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16C8-E214-4590-AC7F-BC5727B672FF}"/>
              </a:ext>
            </a:extLst>
          </p:cNvPr>
          <p:cNvSpPr>
            <a:spLocks noGrp="1"/>
          </p:cNvSpPr>
          <p:nvPr>
            <p:ph type="title"/>
          </p:nvPr>
        </p:nvSpPr>
        <p:spPr/>
        <p:txBody>
          <a:bodyPr/>
          <a:lstStyle/>
          <a:p>
            <a:r>
              <a:rPr lang="en-US" dirty="0"/>
              <a:t>It’s Part of DevOps</a:t>
            </a:r>
          </a:p>
        </p:txBody>
      </p:sp>
      <p:pic>
        <p:nvPicPr>
          <p:cNvPr id="4" name="Picture 3">
            <a:extLst>
              <a:ext uri="{FF2B5EF4-FFF2-40B4-BE49-F238E27FC236}">
                <a16:creationId xmlns:a16="http://schemas.microsoft.com/office/drawing/2014/main" id="{29865A5C-DA23-4343-BA76-7965CA3FA7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947" y="2438399"/>
            <a:ext cx="2829506" cy="2829506"/>
          </a:xfrm>
          <a:prstGeom prst="rect">
            <a:avLst/>
          </a:prstGeom>
          <a:ln w="12700">
            <a:solidFill>
              <a:schemeClr val="tx1"/>
            </a:solidFill>
          </a:ln>
        </p:spPr>
      </p:pic>
      <p:pic>
        <p:nvPicPr>
          <p:cNvPr id="5" name="Picture 4">
            <a:extLst>
              <a:ext uri="{FF2B5EF4-FFF2-40B4-BE49-F238E27FC236}">
                <a16:creationId xmlns:a16="http://schemas.microsoft.com/office/drawing/2014/main" id="{475B6D77-46CE-48B3-A91B-56DA89D9A423}"/>
              </a:ext>
            </a:extLst>
          </p:cNvPr>
          <p:cNvPicPr>
            <a:picLocks noChangeAspect="1"/>
          </p:cNvPicPr>
          <p:nvPr/>
        </p:nvPicPr>
        <p:blipFill rotWithShape="1">
          <a:blip r:embed="rId4">
            <a:extLst>
              <a:ext uri="{28A0092B-C50C-407E-A947-70E740481C1C}">
                <a14:useLocalDpi xmlns:a14="http://schemas.microsoft.com/office/drawing/2010/main" val="0"/>
              </a:ext>
            </a:extLst>
          </a:blip>
          <a:srcRect r="16459"/>
          <a:stretch/>
        </p:blipFill>
        <p:spPr>
          <a:xfrm>
            <a:off x="7733163" y="2438399"/>
            <a:ext cx="3487570" cy="2829506"/>
          </a:xfrm>
          <a:prstGeom prst="rect">
            <a:avLst/>
          </a:prstGeom>
          <a:ln>
            <a:solidFill>
              <a:schemeClr val="tx1"/>
            </a:solidFill>
          </a:ln>
        </p:spPr>
      </p:pic>
      <p:pic>
        <p:nvPicPr>
          <p:cNvPr id="6" name="Picture 5">
            <a:extLst>
              <a:ext uri="{FF2B5EF4-FFF2-40B4-BE49-F238E27FC236}">
                <a16:creationId xmlns:a16="http://schemas.microsoft.com/office/drawing/2014/main" id="{5B0C7489-38EE-49BB-ABF4-A4513D9BC348}"/>
              </a:ext>
            </a:extLst>
          </p:cNvPr>
          <p:cNvPicPr>
            <a:picLocks noChangeAspect="1"/>
          </p:cNvPicPr>
          <p:nvPr/>
        </p:nvPicPr>
        <p:blipFill rotWithShape="1">
          <a:blip r:embed="rId5">
            <a:extLst>
              <a:ext uri="{28A0092B-C50C-407E-A947-70E740481C1C}">
                <a14:useLocalDpi xmlns:a14="http://schemas.microsoft.com/office/drawing/2010/main" val="0"/>
              </a:ext>
            </a:extLst>
          </a:blip>
          <a:srcRect l="7256" r="45328"/>
          <a:stretch/>
        </p:blipFill>
        <p:spPr>
          <a:xfrm>
            <a:off x="1299180" y="2438399"/>
            <a:ext cx="3137058" cy="2829506"/>
          </a:xfrm>
          <a:prstGeom prst="rect">
            <a:avLst/>
          </a:prstGeom>
          <a:ln>
            <a:solidFill>
              <a:schemeClr val="tx1"/>
            </a:solidFill>
          </a:ln>
        </p:spPr>
      </p:pic>
    </p:spTree>
    <p:extLst>
      <p:ext uri="{BB962C8B-B14F-4D97-AF65-F5344CB8AC3E}">
        <p14:creationId xmlns:p14="http://schemas.microsoft.com/office/powerpoint/2010/main" val="14653629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chef-1.bbci.co.uk/news/660/cpsprodpb/71E1/production/_99735192_gettyimages-459467912.jpg">
            <a:extLst>
              <a:ext uri="{FF2B5EF4-FFF2-40B4-BE49-F238E27FC236}">
                <a16:creationId xmlns:a16="http://schemas.microsoft.com/office/drawing/2014/main" id="{68796C89-E1E8-4125-A2C5-19FDEDF9DE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8152" y="154588"/>
            <a:ext cx="10410128" cy="5851754"/>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FF54FC-06D0-4C5C-A05A-EB320E9E0638}"/>
              </a:ext>
            </a:extLst>
          </p:cNvPr>
          <p:cNvSpPr>
            <a:spLocks noGrp="1"/>
          </p:cNvSpPr>
          <p:nvPr>
            <p:ph type="title"/>
          </p:nvPr>
        </p:nvSpPr>
        <p:spPr>
          <a:xfrm>
            <a:off x="1048152" y="5140411"/>
            <a:ext cx="9603275" cy="865931"/>
          </a:xfrm>
        </p:spPr>
        <p:txBody>
          <a:bodyPr/>
          <a:lstStyle/>
          <a:p>
            <a:r>
              <a:rPr lang="en-US" dirty="0"/>
              <a:t>“Touchy-feely”</a:t>
            </a:r>
            <a:r>
              <a:rPr lang="en-US" baseline="0" dirty="0"/>
              <a:t> part of DevOps</a:t>
            </a:r>
            <a:endParaRPr lang="en-US" dirty="0"/>
          </a:p>
        </p:txBody>
      </p:sp>
    </p:spTree>
    <p:extLst>
      <p:ext uri="{BB962C8B-B14F-4D97-AF65-F5344CB8AC3E}">
        <p14:creationId xmlns:p14="http://schemas.microsoft.com/office/powerpoint/2010/main" val="3016736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DDB6-DCA4-4414-B4DC-81714A422A78}"/>
              </a:ext>
            </a:extLst>
          </p:cNvPr>
          <p:cNvSpPr>
            <a:spLocks noGrp="1"/>
          </p:cNvSpPr>
          <p:nvPr>
            <p:ph type="title"/>
          </p:nvPr>
        </p:nvSpPr>
        <p:spPr/>
        <p:txBody>
          <a:bodyPr/>
          <a:lstStyle/>
          <a:p>
            <a:r>
              <a:rPr lang="en-US" b="1" dirty="0"/>
              <a:t>Practices to break down knowledge silos</a:t>
            </a:r>
          </a:p>
        </p:txBody>
      </p:sp>
      <p:sp>
        <p:nvSpPr>
          <p:cNvPr id="3" name="Text Placeholder 2">
            <a:extLst>
              <a:ext uri="{FF2B5EF4-FFF2-40B4-BE49-F238E27FC236}">
                <a16:creationId xmlns:a16="http://schemas.microsoft.com/office/drawing/2014/main" id="{5BD17E25-DF9A-450A-AB99-960C14879F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447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6353-057C-4509-9C1D-EBD2E42B74A0}"/>
              </a:ext>
            </a:extLst>
          </p:cNvPr>
          <p:cNvSpPr>
            <a:spLocks noGrp="1"/>
          </p:cNvSpPr>
          <p:nvPr>
            <p:ph type="title"/>
          </p:nvPr>
        </p:nvSpPr>
        <p:spPr/>
        <p:txBody>
          <a:bodyPr/>
          <a:lstStyle/>
          <a:p>
            <a:r>
              <a:rPr lang="en-US" dirty="0"/>
              <a:t>Communication: Email vs. Blogs</a:t>
            </a:r>
          </a:p>
        </p:txBody>
      </p:sp>
      <p:graphicFrame>
        <p:nvGraphicFramePr>
          <p:cNvPr id="5" name="Table 4">
            <a:extLst>
              <a:ext uri="{FF2B5EF4-FFF2-40B4-BE49-F238E27FC236}">
                <a16:creationId xmlns:a16="http://schemas.microsoft.com/office/drawing/2014/main" id="{7E5E5BE4-4F6A-44BD-A10E-D81A570B075D}"/>
              </a:ext>
            </a:extLst>
          </p:cNvPr>
          <p:cNvGraphicFramePr>
            <a:graphicFrameLocks noGrp="1"/>
          </p:cNvGraphicFramePr>
          <p:nvPr>
            <p:extLst>
              <p:ext uri="{D42A27DB-BD31-4B8C-83A1-F6EECF244321}">
                <p14:modId xmlns:p14="http://schemas.microsoft.com/office/powerpoint/2010/main" val="3533908670"/>
              </p:ext>
            </p:extLst>
          </p:nvPr>
        </p:nvGraphicFramePr>
        <p:xfrm>
          <a:off x="2189216" y="2126165"/>
          <a:ext cx="8128000" cy="1752600"/>
        </p:xfrm>
        <a:graphic>
          <a:graphicData uri="http://schemas.openxmlformats.org/drawingml/2006/table">
            <a:tbl>
              <a:tblPr firstRow="1" bandRow="1">
                <a:tableStyleId>{5C22544A-7EE6-4342-B048-85BDC9FD1C3A}</a:tableStyleId>
              </a:tblPr>
              <a:tblGrid>
                <a:gridCol w="3629489">
                  <a:extLst>
                    <a:ext uri="{9D8B030D-6E8A-4147-A177-3AD203B41FA5}">
                      <a16:colId xmlns:a16="http://schemas.microsoft.com/office/drawing/2014/main" val="3627593414"/>
                    </a:ext>
                  </a:extLst>
                </a:gridCol>
                <a:gridCol w="4498511">
                  <a:extLst>
                    <a:ext uri="{9D8B030D-6E8A-4147-A177-3AD203B41FA5}">
                      <a16:colId xmlns:a16="http://schemas.microsoft.com/office/drawing/2014/main" val="1703930897"/>
                    </a:ext>
                  </a:extLst>
                </a:gridCol>
              </a:tblGrid>
              <a:tr h="370840">
                <a:tc>
                  <a:txBody>
                    <a:bodyPr/>
                    <a:lstStyle/>
                    <a:p>
                      <a:r>
                        <a:rPr lang="en-US" dirty="0"/>
                        <a:t>Email</a:t>
                      </a:r>
                    </a:p>
                  </a:txBody>
                  <a:tcPr/>
                </a:tc>
                <a:tc>
                  <a:txBody>
                    <a:bodyPr/>
                    <a:lstStyle/>
                    <a:p>
                      <a:r>
                        <a:rPr lang="en-US" dirty="0"/>
                        <a:t>Blog</a:t>
                      </a:r>
                    </a:p>
                  </a:txBody>
                  <a:tcPr/>
                </a:tc>
                <a:extLst>
                  <a:ext uri="{0D108BD9-81ED-4DB2-BD59-A6C34878D82A}">
                    <a16:rowId xmlns:a16="http://schemas.microsoft.com/office/drawing/2014/main" val="2763170291"/>
                  </a:ext>
                </a:extLst>
              </a:tr>
              <a:tr h="370840">
                <a:tc>
                  <a:txBody>
                    <a:bodyPr/>
                    <a:lstStyle/>
                    <a:p>
                      <a:r>
                        <a:rPr lang="en-US" dirty="0"/>
                        <a:t>Responses Not Viewable by all</a:t>
                      </a:r>
                    </a:p>
                    <a:p>
                      <a:r>
                        <a:rPr lang="en-US" dirty="0"/>
                        <a:t>(DO NOT REPLY-ALL)</a:t>
                      </a:r>
                    </a:p>
                  </a:txBody>
                  <a:tcPr/>
                </a:tc>
                <a:tc>
                  <a:txBody>
                    <a:bodyPr/>
                    <a:lstStyle/>
                    <a:p>
                      <a:r>
                        <a:rPr lang="en-US" dirty="0"/>
                        <a:t>Everyone can join the conversation</a:t>
                      </a:r>
                    </a:p>
                  </a:txBody>
                  <a:tcPr/>
                </a:tc>
                <a:extLst>
                  <a:ext uri="{0D108BD9-81ED-4DB2-BD59-A6C34878D82A}">
                    <a16:rowId xmlns:a16="http://schemas.microsoft.com/office/drawing/2014/main" val="1427427059"/>
                  </a:ext>
                </a:extLst>
              </a:tr>
              <a:tr h="370840">
                <a:tc>
                  <a:txBody>
                    <a:bodyPr/>
                    <a:lstStyle/>
                    <a:p>
                      <a:r>
                        <a:rPr lang="en-US" dirty="0"/>
                        <a:t>Snapshot in time</a:t>
                      </a:r>
                    </a:p>
                  </a:txBody>
                  <a:tcPr/>
                </a:tc>
                <a:tc>
                  <a:txBody>
                    <a:bodyPr/>
                    <a:lstStyle/>
                    <a:p>
                      <a:r>
                        <a:rPr lang="en-US" dirty="0"/>
                        <a:t>Can Be a Living Record/Updatable</a:t>
                      </a:r>
                    </a:p>
                  </a:txBody>
                  <a:tcPr/>
                </a:tc>
                <a:extLst>
                  <a:ext uri="{0D108BD9-81ED-4DB2-BD59-A6C34878D82A}">
                    <a16:rowId xmlns:a16="http://schemas.microsoft.com/office/drawing/2014/main" val="232398166"/>
                  </a:ext>
                </a:extLst>
              </a:tr>
              <a:tr h="370840">
                <a:tc>
                  <a:txBody>
                    <a:bodyPr/>
                    <a:lstStyle/>
                    <a:p>
                      <a:r>
                        <a:rPr lang="en-US" dirty="0"/>
                        <a:t>Not Discoverable</a:t>
                      </a:r>
                    </a:p>
                  </a:txBody>
                  <a:tcPr/>
                </a:tc>
                <a:tc>
                  <a:txBody>
                    <a:bodyPr/>
                    <a:lstStyle/>
                    <a:p>
                      <a:r>
                        <a:rPr lang="en-US" dirty="0"/>
                        <a:t>Searchable, Link-able</a:t>
                      </a:r>
                    </a:p>
                  </a:txBody>
                  <a:tcPr/>
                </a:tc>
                <a:extLst>
                  <a:ext uri="{0D108BD9-81ED-4DB2-BD59-A6C34878D82A}">
                    <a16:rowId xmlns:a16="http://schemas.microsoft.com/office/drawing/2014/main" val="101916243"/>
                  </a:ext>
                </a:extLst>
              </a:tr>
            </a:tbl>
          </a:graphicData>
        </a:graphic>
      </p:graphicFrame>
      <p:pic>
        <p:nvPicPr>
          <p:cNvPr id="6" name="Picture 5">
            <a:extLst>
              <a:ext uri="{FF2B5EF4-FFF2-40B4-BE49-F238E27FC236}">
                <a16:creationId xmlns:a16="http://schemas.microsoft.com/office/drawing/2014/main" id="{5D8474CA-32F8-4B32-A9DC-91DF364FD4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3922" y="4151176"/>
            <a:ext cx="1835295" cy="1835295"/>
          </a:xfrm>
          <a:prstGeom prst="rect">
            <a:avLst/>
          </a:prstGeom>
        </p:spPr>
      </p:pic>
      <p:pic>
        <p:nvPicPr>
          <p:cNvPr id="7" name="Picture 6">
            <a:extLst>
              <a:ext uri="{FF2B5EF4-FFF2-40B4-BE49-F238E27FC236}">
                <a16:creationId xmlns:a16="http://schemas.microsoft.com/office/drawing/2014/main" id="{6BD4DE2D-D67C-4BBD-9786-D4BDE60804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5152" y="4151176"/>
            <a:ext cx="1835295" cy="1835295"/>
          </a:xfrm>
          <a:prstGeom prst="rect">
            <a:avLst/>
          </a:prstGeom>
        </p:spPr>
      </p:pic>
    </p:spTree>
    <p:extLst>
      <p:ext uri="{BB962C8B-B14F-4D97-AF65-F5344CB8AC3E}">
        <p14:creationId xmlns:p14="http://schemas.microsoft.com/office/powerpoint/2010/main" val="1361455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15FE2-5C04-4617-A849-AB990131765C}"/>
              </a:ext>
            </a:extLst>
          </p:cNvPr>
          <p:cNvSpPr>
            <a:spLocks noGrp="1"/>
          </p:cNvSpPr>
          <p:nvPr>
            <p:ph type="title"/>
          </p:nvPr>
        </p:nvSpPr>
        <p:spPr/>
        <p:txBody>
          <a:bodyPr/>
          <a:lstStyle/>
          <a:p>
            <a:pPr lvl="0"/>
            <a:r>
              <a:rPr lang="en-US" dirty="0"/>
              <a:t>Blog Communication</a:t>
            </a:r>
          </a:p>
        </p:txBody>
      </p:sp>
      <p:pic>
        <p:nvPicPr>
          <p:cNvPr id="4" name="Picture 3">
            <a:extLst>
              <a:ext uri="{FF2B5EF4-FFF2-40B4-BE49-F238E27FC236}">
                <a16:creationId xmlns:a16="http://schemas.microsoft.com/office/drawing/2014/main" id="{F96EDAE7-2F8F-47F3-A425-7114F464EE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9638" y="2069611"/>
            <a:ext cx="3317982" cy="2764985"/>
          </a:xfrm>
          <a:prstGeom prst="rect">
            <a:avLst/>
          </a:prstGeom>
        </p:spPr>
      </p:pic>
      <p:pic>
        <p:nvPicPr>
          <p:cNvPr id="5" name="Picture 4">
            <a:extLst>
              <a:ext uri="{FF2B5EF4-FFF2-40B4-BE49-F238E27FC236}">
                <a16:creationId xmlns:a16="http://schemas.microsoft.com/office/drawing/2014/main" id="{6E3537F4-CC6A-4A0A-BDC4-53EE65E2DD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9334" y="2820151"/>
            <a:ext cx="3810000" cy="3060700"/>
          </a:xfrm>
          <a:prstGeom prst="rect">
            <a:avLst/>
          </a:prstGeom>
          <a:ln>
            <a:solidFill>
              <a:schemeClr val="tx1"/>
            </a:solidFill>
          </a:ln>
        </p:spPr>
      </p:pic>
    </p:spTree>
    <p:extLst>
      <p:ext uri="{BB962C8B-B14F-4D97-AF65-F5344CB8AC3E}">
        <p14:creationId xmlns:p14="http://schemas.microsoft.com/office/powerpoint/2010/main" val="77557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6AB4-3516-4F95-A3E1-C5BA14399806}"/>
              </a:ext>
            </a:extLst>
          </p:cNvPr>
          <p:cNvSpPr>
            <a:spLocks noGrp="1"/>
          </p:cNvSpPr>
          <p:nvPr>
            <p:ph type="title"/>
          </p:nvPr>
        </p:nvSpPr>
        <p:spPr/>
        <p:txBody>
          <a:bodyPr/>
          <a:lstStyle/>
          <a:p>
            <a:r>
              <a:rPr lang="en-US" dirty="0"/>
              <a:t>Blog Authenticity</a:t>
            </a:r>
          </a:p>
        </p:txBody>
      </p:sp>
      <p:pic>
        <p:nvPicPr>
          <p:cNvPr id="6" name="Picture 5">
            <a:extLst>
              <a:ext uri="{FF2B5EF4-FFF2-40B4-BE49-F238E27FC236}">
                <a16:creationId xmlns:a16="http://schemas.microsoft.com/office/drawing/2014/main" id="{4CF88E84-F202-4D5B-8776-439A9DC25D49}"/>
              </a:ext>
            </a:extLst>
          </p:cNvPr>
          <p:cNvPicPr>
            <a:picLocks noChangeAspect="1"/>
          </p:cNvPicPr>
          <p:nvPr/>
        </p:nvPicPr>
        <p:blipFill rotWithShape="1">
          <a:blip r:embed="rId3">
            <a:extLst>
              <a:ext uri="{28A0092B-C50C-407E-A947-70E740481C1C}">
                <a14:useLocalDpi xmlns:a14="http://schemas.microsoft.com/office/drawing/2010/main" val="0"/>
              </a:ext>
            </a:extLst>
          </a:blip>
          <a:srcRect r="27853"/>
          <a:stretch/>
        </p:blipFill>
        <p:spPr>
          <a:xfrm>
            <a:off x="2287920" y="2482458"/>
            <a:ext cx="3791073" cy="1575627"/>
          </a:xfrm>
          <a:prstGeom prst="rect">
            <a:avLst/>
          </a:prstGeom>
          <a:ln>
            <a:solidFill>
              <a:schemeClr val="tx1"/>
            </a:solidFill>
          </a:ln>
        </p:spPr>
      </p:pic>
      <p:pic>
        <p:nvPicPr>
          <p:cNvPr id="7" name="Picture 6">
            <a:extLst>
              <a:ext uri="{FF2B5EF4-FFF2-40B4-BE49-F238E27FC236}">
                <a16:creationId xmlns:a16="http://schemas.microsoft.com/office/drawing/2014/main" id="{7A4EC4E1-D655-4762-A95B-1C2339EAC8CC}"/>
              </a:ext>
            </a:extLst>
          </p:cNvPr>
          <p:cNvPicPr>
            <a:picLocks noChangeAspect="1"/>
          </p:cNvPicPr>
          <p:nvPr/>
        </p:nvPicPr>
        <p:blipFill rotWithShape="1">
          <a:blip r:embed="rId4">
            <a:extLst>
              <a:ext uri="{28A0092B-C50C-407E-A947-70E740481C1C}">
                <a14:useLocalDpi xmlns:a14="http://schemas.microsoft.com/office/drawing/2010/main" val="0"/>
              </a:ext>
            </a:extLst>
          </a:blip>
          <a:srcRect r="12387"/>
          <a:stretch/>
        </p:blipFill>
        <p:spPr>
          <a:xfrm>
            <a:off x="5043173" y="3509943"/>
            <a:ext cx="4625542" cy="1661066"/>
          </a:xfrm>
          <a:prstGeom prst="rect">
            <a:avLst/>
          </a:prstGeom>
          <a:ln>
            <a:solidFill>
              <a:schemeClr val="tx1"/>
            </a:solidFill>
          </a:ln>
        </p:spPr>
      </p:pic>
    </p:spTree>
    <p:extLst>
      <p:ext uri="{BB962C8B-B14F-4D97-AF65-F5344CB8AC3E}">
        <p14:creationId xmlns:p14="http://schemas.microsoft.com/office/powerpoint/2010/main" val="2184758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1A674-29E4-4BDD-BB48-644840F78195}"/>
              </a:ext>
            </a:extLst>
          </p:cNvPr>
          <p:cNvSpPr>
            <a:spLocks noGrp="1"/>
          </p:cNvSpPr>
          <p:nvPr>
            <p:ph type="title"/>
          </p:nvPr>
        </p:nvSpPr>
        <p:spPr>
          <a:xfrm>
            <a:off x="1484310" y="381001"/>
            <a:ext cx="10018713" cy="811696"/>
          </a:xfrm>
        </p:spPr>
        <p:txBody>
          <a:bodyPr/>
          <a:lstStyle/>
          <a:p>
            <a:r>
              <a:rPr lang="en-US" dirty="0"/>
              <a:t>Internal Developer Conferences</a:t>
            </a:r>
          </a:p>
        </p:txBody>
      </p:sp>
      <p:pic>
        <p:nvPicPr>
          <p:cNvPr id="5122" name="Picture 2" descr="https://pbs.twimg.com/media/DB2M_LuUAAAoGdQ.jpg:large">
            <a:extLst>
              <a:ext uri="{FF2B5EF4-FFF2-40B4-BE49-F238E27FC236}">
                <a16:creationId xmlns:a16="http://schemas.microsoft.com/office/drawing/2014/main" id="{049F8261-6C04-4186-9BA3-C3A236747F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888" y="1989438"/>
            <a:ext cx="11188308" cy="3786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03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7FAF0-2643-455E-B83E-100CA83E6C51}"/>
              </a:ext>
            </a:extLst>
          </p:cNvPr>
          <p:cNvSpPr>
            <a:spLocks noGrp="1"/>
          </p:cNvSpPr>
          <p:nvPr>
            <p:ph type="title"/>
          </p:nvPr>
        </p:nvSpPr>
        <p:spPr/>
        <p:txBody>
          <a:bodyPr/>
          <a:lstStyle/>
          <a:p>
            <a:r>
              <a:rPr lang="en-US" dirty="0"/>
              <a:t>Lunch &amp; Learns</a:t>
            </a:r>
          </a:p>
        </p:txBody>
      </p:sp>
      <p:pic>
        <p:nvPicPr>
          <p:cNvPr id="4" name="Picture 3">
            <a:extLst>
              <a:ext uri="{FF2B5EF4-FFF2-40B4-BE49-F238E27FC236}">
                <a16:creationId xmlns:a16="http://schemas.microsoft.com/office/drawing/2014/main" id="{60C98B0A-E765-4584-A16D-C193AD799FBE}"/>
              </a:ext>
            </a:extLst>
          </p:cNvPr>
          <p:cNvPicPr>
            <a:picLocks noChangeAspect="1"/>
          </p:cNvPicPr>
          <p:nvPr/>
        </p:nvPicPr>
        <p:blipFill rotWithShape="1">
          <a:blip r:embed="rId3">
            <a:extLst>
              <a:ext uri="{28A0092B-C50C-407E-A947-70E740481C1C}">
                <a14:useLocalDpi xmlns:a14="http://schemas.microsoft.com/office/drawing/2010/main" val="0"/>
              </a:ext>
            </a:extLst>
          </a:blip>
          <a:srcRect t="33496"/>
          <a:stretch/>
        </p:blipFill>
        <p:spPr>
          <a:xfrm>
            <a:off x="2195132" y="2006926"/>
            <a:ext cx="8116167" cy="4048186"/>
          </a:xfrm>
          <a:prstGeom prst="rect">
            <a:avLst/>
          </a:prstGeom>
        </p:spPr>
      </p:pic>
    </p:spTree>
    <p:extLst>
      <p:ext uri="{BB962C8B-B14F-4D97-AF65-F5344CB8AC3E}">
        <p14:creationId xmlns:p14="http://schemas.microsoft.com/office/powerpoint/2010/main" val="2894618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119DB-CA6B-41BB-989B-62102CDE3DC0}"/>
              </a:ext>
            </a:extLst>
          </p:cNvPr>
          <p:cNvSpPr>
            <a:spLocks noGrp="1"/>
          </p:cNvSpPr>
          <p:nvPr>
            <p:ph type="title"/>
          </p:nvPr>
        </p:nvSpPr>
        <p:spPr/>
        <p:txBody>
          <a:bodyPr/>
          <a:lstStyle/>
          <a:p>
            <a:r>
              <a:rPr lang="en-US" dirty="0"/>
              <a:t>Lightning Talks</a:t>
            </a:r>
          </a:p>
        </p:txBody>
      </p:sp>
      <p:pic>
        <p:nvPicPr>
          <p:cNvPr id="4" name="Picture 3">
            <a:extLst>
              <a:ext uri="{FF2B5EF4-FFF2-40B4-BE49-F238E27FC236}">
                <a16:creationId xmlns:a16="http://schemas.microsoft.com/office/drawing/2014/main" id="{09FCE2CB-1F76-4B03-BEF8-C4D711F9A2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222" y="1992350"/>
            <a:ext cx="5261987" cy="3946490"/>
          </a:xfrm>
          <a:prstGeom prst="rect">
            <a:avLst/>
          </a:prstGeom>
        </p:spPr>
      </p:pic>
    </p:spTree>
    <p:extLst>
      <p:ext uri="{BB962C8B-B14F-4D97-AF65-F5344CB8AC3E}">
        <p14:creationId xmlns:p14="http://schemas.microsoft.com/office/powerpoint/2010/main" val="526355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8D14-FEF4-4E67-BEC9-0AF684B8A42B}"/>
              </a:ext>
            </a:extLst>
          </p:cNvPr>
          <p:cNvSpPr>
            <a:spLocks noGrp="1"/>
          </p:cNvSpPr>
          <p:nvPr>
            <p:ph type="title"/>
          </p:nvPr>
        </p:nvSpPr>
        <p:spPr/>
        <p:txBody>
          <a:bodyPr/>
          <a:lstStyle/>
          <a:p>
            <a:r>
              <a:rPr lang="en-US" dirty="0"/>
              <a:t>Finding hidden skills</a:t>
            </a:r>
          </a:p>
        </p:txBody>
      </p:sp>
      <p:sp>
        <p:nvSpPr>
          <p:cNvPr id="3" name="Text Placeholder 2">
            <a:extLst>
              <a:ext uri="{FF2B5EF4-FFF2-40B4-BE49-F238E27FC236}">
                <a16:creationId xmlns:a16="http://schemas.microsoft.com/office/drawing/2014/main" id="{F94E9A27-B441-4758-BAD7-4844EBC1A625}"/>
              </a:ext>
            </a:extLst>
          </p:cNvPr>
          <p:cNvSpPr>
            <a:spLocks noGrp="1"/>
          </p:cNvSpPr>
          <p:nvPr>
            <p:ph type="body" idx="4294967295"/>
          </p:nvPr>
        </p:nvSpPr>
        <p:spPr>
          <a:xfrm>
            <a:off x="2173288" y="2667000"/>
            <a:ext cx="10018712" cy="3124200"/>
          </a:xfrm>
        </p:spPr>
        <p:txBody>
          <a:bodyPr/>
          <a:lstStyle/>
          <a:p>
            <a:endParaRPr lang="en-US" baseline="0" dirty="0"/>
          </a:p>
        </p:txBody>
      </p:sp>
      <p:pic>
        <p:nvPicPr>
          <p:cNvPr id="4" name="Picture 3">
            <a:extLst>
              <a:ext uri="{FF2B5EF4-FFF2-40B4-BE49-F238E27FC236}">
                <a16:creationId xmlns:a16="http://schemas.microsoft.com/office/drawing/2014/main" id="{05848553-5C6C-4265-B8DD-AF5DE7672A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4576" y="2274278"/>
            <a:ext cx="5897280" cy="3223846"/>
          </a:xfrm>
          <a:prstGeom prst="rect">
            <a:avLst/>
          </a:prstGeom>
        </p:spPr>
      </p:pic>
    </p:spTree>
    <p:extLst>
      <p:ext uri="{BB962C8B-B14F-4D97-AF65-F5344CB8AC3E}">
        <p14:creationId xmlns:p14="http://schemas.microsoft.com/office/powerpoint/2010/main" val="985245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E2B8E-D694-424D-A669-754BC1BF74EA}"/>
              </a:ext>
            </a:extLst>
          </p:cNvPr>
          <p:cNvSpPr>
            <a:spLocks noGrp="1"/>
          </p:cNvSpPr>
          <p:nvPr>
            <p:ph type="title"/>
          </p:nvPr>
        </p:nvSpPr>
        <p:spPr>
          <a:xfrm>
            <a:off x="1484311" y="277009"/>
            <a:ext cx="10018713" cy="820271"/>
          </a:xfrm>
        </p:spPr>
        <p:txBody>
          <a:bodyPr/>
          <a:lstStyle/>
          <a:p>
            <a:r>
              <a:rPr lang="en-US" b="1" dirty="0"/>
              <a:t>Caveat: </a:t>
            </a:r>
            <a:r>
              <a:rPr lang="en-US" dirty="0"/>
              <a:t>This is </a:t>
            </a:r>
            <a:r>
              <a:rPr lang="en-US" b="1" dirty="0"/>
              <a:t>not</a:t>
            </a:r>
            <a:r>
              <a:rPr lang="en-US" dirty="0"/>
              <a:t> a prescriptive approach</a:t>
            </a:r>
          </a:p>
        </p:txBody>
      </p:sp>
      <p:pic>
        <p:nvPicPr>
          <p:cNvPr id="1026" name="Picture 2" descr="http://cdn.icepop.com/wp-content/uploads/2018/03/2-1520282046173.jpg">
            <a:extLst>
              <a:ext uri="{FF2B5EF4-FFF2-40B4-BE49-F238E27FC236}">
                <a16:creationId xmlns:a16="http://schemas.microsoft.com/office/drawing/2014/main" id="{38B5F634-6877-45E9-A305-8DEE5AEA3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667" y="1219648"/>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396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2563-80C8-4206-8CFB-7595DB50AC0E}"/>
              </a:ext>
            </a:extLst>
          </p:cNvPr>
          <p:cNvSpPr>
            <a:spLocks noGrp="1"/>
          </p:cNvSpPr>
          <p:nvPr>
            <p:ph type="title"/>
          </p:nvPr>
        </p:nvSpPr>
        <p:spPr/>
        <p:txBody>
          <a:bodyPr/>
          <a:lstStyle/>
          <a:p>
            <a:r>
              <a:rPr lang="en-US" dirty="0"/>
              <a:t>Internal Open Source (</a:t>
            </a:r>
            <a:r>
              <a:rPr lang="en-US" dirty="0" err="1"/>
              <a:t>Innersource</a:t>
            </a:r>
            <a:r>
              <a:rPr lang="en-US" dirty="0"/>
              <a:t>)</a:t>
            </a:r>
          </a:p>
        </p:txBody>
      </p:sp>
      <p:pic>
        <p:nvPicPr>
          <p:cNvPr id="3" name="Picture 2">
            <a:extLst>
              <a:ext uri="{FF2B5EF4-FFF2-40B4-BE49-F238E27FC236}">
                <a16:creationId xmlns:a16="http://schemas.microsoft.com/office/drawing/2014/main" id="{0D4D273B-E998-471A-B919-FC17B148AD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849" y="2115014"/>
            <a:ext cx="6802734" cy="3341577"/>
          </a:xfrm>
          <a:prstGeom prst="rect">
            <a:avLst/>
          </a:prstGeom>
        </p:spPr>
      </p:pic>
    </p:spTree>
    <p:extLst>
      <p:ext uri="{BB962C8B-B14F-4D97-AF65-F5344CB8AC3E}">
        <p14:creationId xmlns:p14="http://schemas.microsoft.com/office/powerpoint/2010/main" val="2507316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94984-FFB3-48F9-963A-B2F6DB626272}"/>
              </a:ext>
            </a:extLst>
          </p:cNvPr>
          <p:cNvSpPr>
            <a:spLocks noGrp="1"/>
          </p:cNvSpPr>
          <p:nvPr>
            <p:ph type="title"/>
          </p:nvPr>
        </p:nvSpPr>
        <p:spPr/>
        <p:txBody>
          <a:bodyPr/>
          <a:lstStyle/>
          <a:p>
            <a:r>
              <a:rPr lang="en-US" dirty="0"/>
              <a:t>Internal Q &amp; A / Forums</a:t>
            </a:r>
          </a:p>
        </p:txBody>
      </p:sp>
      <p:pic>
        <p:nvPicPr>
          <p:cNvPr id="4" name="Picture 3">
            <a:extLst>
              <a:ext uri="{FF2B5EF4-FFF2-40B4-BE49-F238E27FC236}">
                <a16:creationId xmlns:a16="http://schemas.microsoft.com/office/drawing/2014/main" id="{EE1F7C66-CBC3-47ED-ABF8-0AF680F40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122" y="3599192"/>
            <a:ext cx="4673016" cy="2146032"/>
          </a:xfrm>
          <a:prstGeom prst="rect">
            <a:avLst/>
          </a:prstGeom>
          <a:ln>
            <a:solidFill>
              <a:schemeClr val="tx1"/>
            </a:solidFill>
          </a:ln>
        </p:spPr>
      </p:pic>
      <p:pic>
        <p:nvPicPr>
          <p:cNvPr id="5" name="Picture 4">
            <a:extLst>
              <a:ext uri="{FF2B5EF4-FFF2-40B4-BE49-F238E27FC236}">
                <a16:creationId xmlns:a16="http://schemas.microsoft.com/office/drawing/2014/main" id="{2B5ADC03-4FD9-42CB-99C8-31C9098A0D09}"/>
              </a:ext>
            </a:extLst>
          </p:cNvPr>
          <p:cNvPicPr>
            <a:picLocks noChangeAspect="1"/>
          </p:cNvPicPr>
          <p:nvPr/>
        </p:nvPicPr>
        <p:blipFill rotWithShape="1">
          <a:blip r:embed="rId4">
            <a:extLst>
              <a:ext uri="{28A0092B-C50C-407E-A947-70E740481C1C}">
                <a14:useLocalDpi xmlns:a14="http://schemas.microsoft.com/office/drawing/2010/main" val="0"/>
              </a:ext>
            </a:extLst>
          </a:blip>
          <a:srcRect t="20173" b="16237"/>
          <a:stretch/>
        </p:blipFill>
        <p:spPr>
          <a:xfrm>
            <a:off x="1433116" y="2121788"/>
            <a:ext cx="3923865" cy="1247604"/>
          </a:xfrm>
          <a:prstGeom prst="rect">
            <a:avLst/>
          </a:prstGeom>
          <a:ln>
            <a:solidFill>
              <a:schemeClr val="tx1"/>
            </a:solidFill>
          </a:ln>
        </p:spPr>
      </p:pic>
      <p:pic>
        <p:nvPicPr>
          <p:cNvPr id="6" name="Picture 5">
            <a:extLst>
              <a:ext uri="{FF2B5EF4-FFF2-40B4-BE49-F238E27FC236}">
                <a16:creationId xmlns:a16="http://schemas.microsoft.com/office/drawing/2014/main" id="{AFB95967-BDD8-46CF-9B19-9A46D4E69CE6}"/>
              </a:ext>
            </a:extLst>
          </p:cNvPr>
          <p:cNvPicPr>
            <a:picLocks noChangeAspect="1"/>
          </p:cNvPicPr>
          <p:nvPr/>
        </p:nvPicPr>
        <p:blipFill rotWithShape="1">
          <a:blip r:embed="rId5">
            <a:extLst>
              <a:ext uri="{28A0092B-C50C-407E-A947-70E740481C1C}">
                <a14:useLocalDpi xmlns:a14="http://schemas.microsoft.com/office/drawing/2010/main" val="0"/>
              </a:ext>
            </a:extLst>
          </a:blip>
          <a:srcRect t="32478" b="27795"/>
          <a:stretch/>
        </p:blipFill>
        <p:spPr>
          <a:xfrm>
            <a:off x="6964395" y="2091127"/>
            <a:ext cx="4228571" cy="1235947"/>
          </a:xfrm>
          <a:prstGeom prst="rect">
            <a:avLst/>
          </a:prstGeom>
          <a:ln>
            <a:solidFill>
              <a:schemeClr val="tx1"/>
            </a:solidFill>
          </a:ln>
        </p:spPr>
      </p:pic>
      <p:pic>
        <p:nvPicPr>
          <p:cNvPr id="7" name="Picture 6">
            <a:extLst>
              <a:ext uri="{FF2B5EF4-FFF2-40B4-BE49-F238E27FC236}">
                <a16:creationId xmlns:a16="http://schemas.microsoft.com/office/drawing/2014/main" id="{34C5E172-D1A6-41A9-BFB1-C63C272088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2255" y="3526213"/>
            <a:ext cx="3332853" cy="1333141"/>
          </a:xfrm>
          <a:prstGeom prst="rect">
            <a:avLst/>
          </a:prstGeom>
          <a:ln>
            <a:solidFill>
              <a:schemeClr val="tx1"/>
            </a:solidFill>
          </a:ln>
        </p:spPr>
      </p:pic>
      <p:pic>
        <p:nvPicPr>
          <p:cNvPr id="8" name="Picture 7">
            <a:extLst>
              <a:ext uri="{FF2B5EF4-FFF2-40B4-BE49-F238E27FC236}">
                <a16:creationId xmlns:a16="http://schemas.microsoft.com/office/drawing/2014/main" id="{62436C81-0063-4A7E-BBE0-B8D97FDB689C}"/>
              </a:ext>
            </a:extLst>
          </p:cNvPr>
          <p:cNvPicPr>
            <a:picLocks noChangeAspect="1"/>
          </p:cNvPicPr>
          <p:nvPr/>
        </p:nvPicPr>
        <p:blipFill rotWithShape="1">
          <a:blip r:embed="rId7">
            <a:extLst>
              <a:ext uri="{28A0092B-C50C-407E-A947-70E740481C1C}">
                <a14:useLocalDpi xmlns:a14="http://schemas.microsoft.com/office/drawing/2010/main" val="0"/>
              </a:ext>
            </a:extLst>
          </a:blip>
          <a:srcRect t="30061" b="28432"/>
          <a:stretch/>
        </p:blipFill>
        <p:spPr>
          <a:xfrm>
            <a:off x="6954607" y="4987960"/>
            <a:ext cx="4248150" cy="988376"/>
          </a:xfrm>
          <a:prstGeom prst="rect">
            <a:avLst/>
          </a:prstGeom>
          <a:ln>
            <a:solidFill>
              <a:schemeClr val="tx1"/>
            </a:solidFill>
          </a:ln>
        </p:spPr>
      </p:pic>
    </p:spTree>
    <p:extLst>
      <p:ext uri="{BB962C8B-B14F-4D97-AF65-F5344CB8AC3E}">
        <p14:creationId xmlns:p14="http://schemas.microsoft.com/office/powerpoint/2010/main" val="15562062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BA458-8729-4793-8665-CABAFABF7701}"/>
              </a:ext>
            </a:extLst>
          </p:cNvPr>
          <p:cNvSpPr>
            <a:spLocks noGrp="1"/>
          </p:cNvSpPr>
          <p:nvPr>
            <p:ph type="title"/>
          </p:nvPr>
        </p:nvSpPr>
        <p:spPr/>
        <p:txBody>
          <a:bodyPr/>
          <a:lstStyle/>
          <a:p>
            <a:r>
              <a:rPr lang="en-US" dirty="0"/>
              <a:t>Internal</a:t>
            </a:r>
            <a:r>
              <a:rPr lang="en-US" baseline="0" dirty="0"/>
              <a:t> Community Wikis</a:t>
            </a:r>
            <a:endParaRPr lang="en-US" dirty="0"/>
          </a:p>
        </p:txBody>
      </p:sp>
      <p:pic>
        <p:nvPicPr>
          <p:cNvPr id="4" name="Picture 3">
            <a:extLst>
              <a:ext uri="{FF2B5EF4-FFF2-40B4-BE49-F238E27FC236}">
                <a16:creationId xmlns:a16="http://schemas.microsoft.com/office/drawing/2014/main" id="{5D814C75-E969-46B8-9B6F-FA457A282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2807" y="2150822"/>
            <a:ext cx="3337495" cy="3335277"/>
          </a:xfrm>
          <a:prstGeom prst="rect">
            <a:avLst/>
          </a:prstGeom>
          <a:ln>
            <a:solidFill>
              <a:schemeClr val="tx1"/>
            </a:solidFill>
          </a:ln>
        </p:spPr>
      </p:pic>
      <p:pic>
        <p:nvPicPr>
          <p:cNvPr id="5" name="Picture 4">
            <a:extLst>
              <a:ext uri="{FF2B5EF4-FFF2-40B4-BE49-F238E27FC236}">
                <a16:creationId xmlns:a16="http://schemas.microsoft.com/office/drawing/2014/main" id="{9B111881-0467-49BE-88CF-2C67E0EA1C13}"/>
              </a:ext>
            </a:extLst>
          </p:cNvPr>
          <p:cNvPicPr>
            <a:picLocks noChangeAspect="1"/>
          </p:cNvPicPr>
          <p:nvPr/>
        </p:nvPicPr>
        <p:blipFill rotWithShape="1">
          <a:blip r:embed="rId4">
            <a:extLst>
              <a:ext uri="{28A0092B-C50C-407E-A947-70E740481C1C}">
                <a14:useLocalDpi xmlns:a14="http://schemas.microsoft.com/office/drawing/2010/main" val="0"/>
              </a:ext>
            </a:extLst>
          </a:blip>
          <a:srcRect l="5357" t="28200" r="4808" b="27129"/>
          <a:stretch/>
        </p:blipFill>
        <p:spPr>
          <a:xfrm>
            <a:off x="1917520" y="4426965"/>
            <a:ext cx="4381081" cy="1089242"/>
          </a:xfrm>
          <a:prstGeom prst="rect">
            <a:avLst/>
          </a:prstGeom>
          <a:ln>
            <a:solidFill>
              <a:schemeClr val="tx1"/>
            </a:solidFill>
          </a:ln>
        </p:spPr>
      </p:pic>
      <p:pic>
        <p:nvPicPr>
          <p:cNvPr id="6" name="Picture 5">
            <a:extLst>
              <a:ext uri="{FF2B5EF4-FFF2-40B4-BE49-F238E27FC236}">
                <a16:creationId xmlns:a16="http://schemas.microsoft.com/office/drawing/2014/main" id="{F53C9644-E043-4CD8-ADF1-0BB9CB397FBA}"/>
              </a:ext>
            </a:extLst>
          </p:cNvPr>
          <p:cNvPicPr>
            <a:picLocks noChangeAspect="1"/>
          </p:cNvPicPr>
          <p:nvPr/>
        </p:nvPicPr>
        <p:blipFill rotWithShape="1">
          <a:blip r:embed="rId5">
            <a:extLst>
              <a:ext uri="{28A0092B-C50C-407E-A947-70E740481C1C}">
                <a14:useLocalDpi xmlns:a14="http://schemas.microsoft.com/office/drawing/2010/main" val="0"/>
              </a:ext>
            </a:extLst>
          </a:blip>
          <a:srcRect l="7204" t="15333" r="10404" b="10000"/>
          <a:stretch/>
        </p:blipFill>
        <p:spPr>
          <a:xfrm>
            <a:off x="903271" y="2150822"/>
            <a:ext cx="6290736" cy="1710287"/>
          </a:xfrm>
          <a:prstGeom prst="rect">
            <a:avLst/>
          </a:prstGeom>
          <a:ln>
            <a:solidFill>
              <a:schemeClr val="tx1"/>
            </a:solidFill>
          </a:ln>
        </p:spPr>
      </p:pic>
    </p:spTree>
    <p:extLst>
      <p:ext uri="{BB962C8B-B14F-4D97-AF65-F5344CB8AC3E}">
        <p14:creationId xmlns:p14="http://schemas.microsoft.com/office/powerpoint/2010/main" val="247024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B3DA-0F23-4F84-8D14-019191AD5E36}"/>
              </a:ext>
            </a:extLst>
          </p:cNvPr>
          <p:cNvSpPr>
            <a:spLocks noGrp="1"/>
          </p:cNvSpPr>
          <p:nvPr>
            <p:ph type="title"/>
          </p:nvPr>
        </p:nvSpPr>
        <p:spPr/>
        <p:txBody>
          <a:bodyPr/>
          <a:lstStyle/>
          <a:p>
            <a:r>
              <a:rPr lang="en-US" dirty="0"/>
              <a:t>Common themes</a:t>
            </a:r>
          </a:p>
        </p:txBody>
      </p:sp>
      <p:sp>
        <p:nvSpPr>
          <p:cNvPr id="6" name="Content Placeholder 5">
            <a:extLst>
              <a:ext uri="{FF2B5EF4-FFF2-40B4-BE49-F238E27FC236}">
                <a16:creationId xmlns:a16="http://schemas.microsoft.com/office/drawing/2014/main" id="{1700E0EF-46A4-41FF-9B4E-EEF6C2277DD6}"/>
              </a:ext>
            </a:extLst>
          </p:cNvPr>
          <p:cNvSpPr>
            <a:spLocks noGrp="1"/>
          </p:cNvSpPr>
          <p:nvPr>
            <p:ph idx="1"/>
          </p:nvPr>
        </p:nvSpPr>
        <p:spPr/>
        <p:txBody>
          <a:bodyPr/>
          <a:lstStyle/>
          <a:p>
            <a:endParaRPr lang="en-US" dirty="0"/>
          </a:p>
          <a:p>
            <a:endParaRPr lang="en-US" dirty="0"/>
          </a:p>
          <a:p>
            <a:r>
              <a:rPr lang="en-US" dirty="0"/>
              <a:t>Regular Communication</a:t>
            </a:r>
          </a:p>
          <a:p>
            <a:r>
              <a:rPr lang="en-US" dirty="0"/>
              <a:t>Share Knowledge</a:t>
            </a:r>
          </a:p>
          <a:p>
            <a:r>
              <a:rPr lang="en-US" dirty="0"/>
              <a:t>Get Others Involved</a:t>
            </a:r>
          </a:p>
          <a:p>
            <a:endParaRPr lang="en-US" dirty="0"/>
          </a:p>
        </p:txBody>
      </p:sp>
    </p:spTree>
    <p:extLst>
      <p:ext uri="{BB962C8B-B14F-4D97-AF65-F5344CB8AC3E}">
        <p14:creationId xmlns:p14="http://schemas.microsoft.com/office/powerpoint/2010/main" val="1166959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DDB6-DCA4-4414-B4DC-81714A422A78}"/>
              </a:ext>
            </a:extLst>
          </p:cNvPr>
          <p:cNvSpPr>
            <a:spLocks noGrp="1"/>
          </p:cNvSpPr>
          <p:nvPr>
            <p:ph type="title"/>
          </p:nvPr>
        </p:nvSpPr>
        <p:spPr/>
        <p:txBody>
          <a:bodyPr/>
          <a:lstStyle/>
          <a:p>
            <a:r>
              <a:rPr lang="en-US" b="1" dirty="0"/>
              <a:t>Where do we start?</a:t>
            </a:r>
          </a:p>
        </p:txBody>
      </p:sp>
      <p:sp>
        <p:nvSpPr>
          <p:cNvPr id="3" name="Text Placeholder 2">
            <a:extLst>
              <a:ext uri="{FF2B5EF4-FFF2-40B4-BE49-F238E27FC236}">
                <a16:creationId xmlns:a16="http://schemas.microsoft.com/office/drawing/2014/main" id="{5BD17E25-DF9A-450A-AB99-960C14879F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2803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blackmonk-saas.s3.amazonaws.com/media/schema_blazononline/photos/gallery/f8f40adf-d1f1-46d6-833f-8b26e7ef6636.png">
            <a:extLst>
              <a:ext uri="{FF2B5EF4-FFF2-40B4-BE49-F238E27FC236}">
                <a16:creationId xmlns:a16="http://schemas.microsoft.com/office/drawing/2014/main" id="{EB01A5EC-178D-439E-9812-769EDD43C7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 r="959"/>
          <a:stretch/>
        </p:blipFill>
        <p:spPr bwMode="auto">
          <a:xfrm>
            <a:off x="904971" y="265168"/>
            <a:ext cx="10352033" cy="5662500"/>
          </a:xfrm>
          <a:prstGeom prst="rect">
            <a:avLst/>
          </a:prstGeom>
          <a:noFill/>
          <a:ln>
            <a:solidFill>
              <a:schemeClr val="bg2">
                <a:lumMod val="9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367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John Shook: NUMMI">
            <a:extLst>
              <a:ext uri="{FF2B5EF4-FFF2-40B4-BE49-F238E27FC236}">
                <a16:creationId xmlns:a16="http://schemas.microsoft.com/office/drawing/2014/main" id="{25FCA7F5-B8E2-41DC-8C23-93A29400BF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118" b="2933"/>
          <a:stretch/>
        </p:blipFill>
        <p:spPr bwMode="auto">
          <a:xfrm>
            <a:off x="2677781" y="1422586"/>
            <a:ext cx="7150870" cy="456098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50AA2818-8AFF-4ABD-9DC9-31443E3E2205}"/>
              </a:ext>
            </a:extLst>
          </p:cNvPr>
          <p:cNvSpPr txBox="1">
            <a:spLocks/>
          </p:cNvSpPr>
          <p:nvPr/>
        </p:nvSpPr>
        <p:spPr>
          <a:xfrm>
            <a:off x="1451578" y="373351"/>
            <a:ext cx="9603275" cy="1049235"/>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dirty="0"/>
              <a:t>John Shook’s Change Model</a:t>
            </a:r>
          </a:p>
        </p:txBody>
      </p:sp>
    </p:spTree>
    <p:extLst>
      <p:ext uri="{BB962C8B-B14F-4D97-AF65-F5344CB8AC3E}">
        <p14:creationId xmlns:p14="http://schemas.microsoft.com/office/powerpoint/2010/main" val="3634781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www.upyourservice.com/wp-content/uploads/2016/11/Bellcurve_The-Six-Change-Adopter-Categories_567-1.jpg">
            <a:extLst>
              <a:ext uri="{FF2B5EF4-FFF2-40B4-BE49-F238E27FC236}">
                <a16:creationId xmlns:a16="http://schemas.microsoft.com/office/drawing/2014/main" id="{357AAA07-669A-4DFF-973D-FF009DD964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4" r="482"/>
          <a:stretch/>
        </p:blipFill>
        <p:spPr bwMode="auto">
          <a:xfrm>
            <a:off x="1742175" y="1311375"/>
            <a:ext cx="9022080" cy="452696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B1FBDC92-A5CF-45CA-81C0-246DFB459344}"/>
              </a:ext>
            </a:extLst>
          </p:cNvPr>
          <p:cNvSpPr txBox="1">
            <a:spLocks/>
          </p:cNvSpPr>
          <p:nvPr/>
        </p:nvSpPr>
        <p:spPr>
          <a:xfrm>
            <a:off x="1451578" y="373351"/>
            <a:ext cx="9603275" cy="1049235"/>
          </a:xfrm>
          <a:prstGeom prst="rect">
            <a:avLst/>
          </a:prstGeom>
        </p:spPr>
        <p:txBody>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algn="ctr"/>
            <a:r>
              <a:rPr lang="en-US" dirty="0"/>
              <a:t>Roger’s Innovation Adoption Curve</a:t>
            </a:r>
          </a:p>
        </p:txBody>
      </p:sp>
    </p:spTree>
    <p:extLst>
      <p:ext uri="{BB962C8B-B14F-4D97-AF65-F5344CB8AC3E}">
        <p14:creationId xmlns:p14="http://schemas.microsoft.com/office/powerpoint/2010/main" val="97783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00AC-29B5-4553-9523-0ED28F3E83AF}"/>
              </a:ext>
            </a:extLst>
          </p:cNvPr>
          <p:cNvSpPr>
            <a:spLocks noGrp="1"/>
          </p:cNvSpPr>
          <p:nvPr>
            <p:ph type="title"/>
          </p:nvPr>
        </p:nvSpPr>
        <p:spPr/>
        <p:txBody>
          <a:bodyPr/>
          <a:lstStyle/>
          <a:p>
            <a:r>
              <a:rPr lang="en-US" dirty="0"/>
              <a:t>Measure your Progress</a:t>
            </a:r>
          </a:p>
        </p:txBody>
      </p:sp>
      <p:sp>
        <p:nvSpPr>
          <p:cNvPr id="3" name="Text Placeholder 2">
            <a:extLst>
              <a:ext uri="{FF2B5EF4-FFF2-40B4-BE49-F238E27FC236}">
                <a16:creationId xmlns:a16="http://schemas.microsoft.com/office/drawing/2014/main" id="{4C37FB74-20B0-4D9F-B28E-45EF66CF6D50}"/>
              </a:ext>
            </a:extLst>
          </p:cNvPr>
          <p:cNvSpPr>
            <a:spLocks noGrp="1"/>
          </p:cNvSpPr>
          <p:nvPr>
            <p:ph type="body" idx="4294967295"/>
          </p:nvPr>
        </p:nvSpPr>
        <p:spPr>
          <a:xfrm>
            <a:off x="2173288" y="2667000"/>
            <a:ext cx="10018712" cy="3124200"/>
          </a:xfrm>
        </p:spPr>
        <p:txBody>
          <a:bodyPr>
            <a:normAutofit/>
          </a:bodyPr>
          <a:lstStyle/>
          <a:p>
            <a:pPr lvl="0"/>
            <a:r>
              <a:rPr lang="en-US" b="1" dirty="0"/>
              <a:t>Vanity Metrics (easier to game)</a:t>
            </a:r>
          </a:p>
          <a:p>
            <a:pPr lvl="1"/>
            <a:r>
              <a:rPr lang="en-US" dirty="0"/>
              <a:t>Blog page hit counts</a:t>
            </a:r>
          </a:p>
          <a:p>
            <a:pPr lvl="1"/>
            <a:r>
              <a:rPr lang="en-US" dirty="0"/>
              <a:t>Blog/newsletter subscribers</a:t>
            </a:r>
          </a:p>
          <a:p>
            <a:pPr lvl="1"/>
            <a:r>
              <a:rPr lang="en-US" dirty="0"/>
              <a:t># registered attendees</a:t>
            </a:r>
          </a:p>
          <a:p>
            <a:r>
              <a:rPr lang="en-US" b="1" dirty="0"/>
              <a:t>Actionable Metrics (more valuable)</a:t>
            </a:r>
          </a:p>
          <a:p>
            <a:pPr lvl="1"/>
            <a:r>
              <a:rPr lang="en-US" dirty="0"/>
              <a:t>Engagement (# blog comments / commenters, unique visitors, actual attendees)</a:t>
            </a:r>
          </a:p>
          <a:p>
            <a:pPr lvl="1"/>
            <a:r>
              <a:rPr lang="en-US" dirty="0"/>
              <a:t># OSS contributions</a:t>
            </a:r>
          </a:p>
        </p:txBody>
      </p:sp>
      <p:pic>
        <p:nvPicPr>
          <p:cNvPr id="8194" name="Picture 2" descr="Related image">
            <a:extLst>
              <a:ext uri="{FF2B5EF4-FFF2-40B4-BE49-F238E27FC236}">
                <a16:creationId xmlns:a16="http://schemas.microsoft.com/office/drawing/2014/main" id="{2C0A37E6-697F-490E-943F-F9DB840C1B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6158" y="2219614"/>
            <a:ext cx="2830340" cy="21124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2132440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9A5C4339-6197-41EC-BE9C-B6C4EA650184}"/>
              </a:ext>
            </a:extLst>
          </p:cNvPr>
          <p:cNvGraphicFramePr/>
          <p:nvPr>
            <p:extLst>
              <p:ext uri="{D42A27DB-BD31-4B8C-83A1-F6EECF244321}">
                <p14:modId xmlns:p14="http://schemas.microsoft.com/office/powerpoint/2010/main" val="2701304434"/>
              </p:ext>
            </p:extLst>
          </p:nvPr>
        </p:nvGraphicFramePr>
        <p:xfrm>
          <a:off x="1119228" y="1064872"/>
          <a:ext cx="10748878" cy="5793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52B37E7C-AEEE-4E08-AE30-1F499A0D25BD}"/>
              </a:ext>
            </a:extLst>
          </p:cNvPr>
          <p:cNvSpPr txBox="1">
            <a:spLocks/>
          </p:cNvSpPr>
          <p:nvPr/>
        </p:nvSpPr>
        <p:spPr>
          <a:xfrm>
            <a:off x="1484311" y="492760"/>
            <a:ext cx="10018713" cy="89915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It won’t happen overnight…</a:t>
            </a:r>
          </a:p>
        </p:txBody>
      </p:sp>
    </p:spTree>
    <p:extLst>
      <p:ext uri="{BB962C8B-B14F-4D97-AF65-F5344CB8AC3E}">
        <p14:creationId xmlns:p14="http://schemas.microsoft.com/office/powerpoint/2010/main" val="2019587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DDB6-DCA4-4414-B4DC-81714A422A78}"/>
              </a:ext>
            </a:extLst>
          </p:cNvPr>
          <p:cNvSpPr>
            <a:spLocks noGrp="1"/>
          </p:cNvSpPr>
          <p:nvPr>
            <p:ph type="title"/>
          </p:nvPr>
        </p:nvSpPr>
        <p:spPr/>
        <p:txBody>
          <a:bodyPr/>
          <a:lstStyle/>
          <a:p>
            <a:r>
              <a:rPr lang="en-US" b="1" dirty="0"/>
              <a:t>Why do we care?</a:t>
            </a:r>
          </a:p>
        </p:txBody>
      </p:sp>
      <p:sp>
        <p:nvSpPr>
          <p:cNvPr id="3" name="Text Placeholder 2">
            <a:extLst>
              <a:ext uri="{FF2B5EF4-FFF2-40B4-BE49-F238E27FC236}">
                <a16:creationId xmlns:a16="http://schemas.microsoft.com/office/drawing/2014/main" id="{5BD17E25-DF9A-450A-AB99-960C14879F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0526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C7690-CCF3-4E7D-84F0-D315B83F5888}"/>
              </a:ext>
            </a:extLst>
          </p:cNvPr>
          <p:cNvSpPr>
            <a:spLocks noGrp="1"/>
          </p:cNvSpPr>
          <p:nvPr>
            <p:ph type="title"/>
          </p:nvPr>
        </p:nvSpPr>
        <p:spPr/>
        <p:txBody>
          <a:bodyP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000" kern="1200" cap="none" baseline="0" dirty="0">
                <a:ln w="3175" cmpd="sng">
                  <a:noFill/>
                </a:ln>
                <a:solidFill>
                  <a:schemeClr val="tx1"/>
                </a:solidFill>
                <a:effectLst/>
                <a:latin typeface="+mj-lt"/>
                <a:ea typeface="+mj-ea"/>
                <a:cs typeface="+mj-cs"/>
              </a:rPr>
              <a:t>Even after </a:t>
            </a:r>
            <a:r>
              <a:rPr lang="en-US" sz="4000" b="1" kern="1200" cap="none" baseline="0" dirty="0">
                <a:ln w="3175" cmpd="sng">
                  <a:noFill/>
                </a:ln>
                <a:solidFill>
                  <a:schemeClr val="tx1"/>
                </a:solidFill>
                <a:effectLst/>
                <a:latin typeface="+mj-lt"/>
                <a:ea typeface="+mj-ea"/>
                <a:cs typeface="+mj-cs"/>
              </a:rPr>
              <a:t>six years</a:t>
            </a:r>
            <a:r>
              <a:rPr lang="en-US" sz="4000" kern="1200" cap="none" baseline="0" dirty="0">
                <a:ln w="3175" cmpd="sng">
                  <a:noFill/>
                </a:ln>
                <a:solidFill>
                  <a:schemeClr val="tx1"/>
                </a:solidFill>
                <a:effectLst/>
                <a:latin typeface="+mj-lt"/>
                <a:ea typeface="+mj-ea"/>
                <a:cs typeface="+mj-cs"/>
              </a:rPr>
              <a:t>, it still takes continuous care &amp; feeding.</a:t>
            </a:r>
            <a:endParaRPr lang="en-US" dirty="0"/>
          </a:p>
        </p:txBody>
      </p:sp>
      <p:sp>
        <p:nvSpPr>
          <p:cNvPr id="3" name="Text Placeholder 2">
            <a:extLst>
              <a:ext uri="{FF2B5EF4-FFF2-40B4-BE49-F238E27FC236}">
                <a16:creationId xmlns:a16="http://schemas.microsoft.com/office/drawing/2014/main" id="{D218CFD1-66C7-457D-B1D4-16D268A77404}"/>
              </a:ext>
            </a:extLst>
          </p:cNvPr>
          <p:cNvSpPr>
            <a:spLocks noGrp="1"/>
          </p:cNvSpPr>
          <p:nvPr>
            <p:ph type="body" idx="1"/>
          </p:nvPr>
        </p:nvSpPr>
        <p:spPr/>
        <p:txBody>
          <a:bodyPr/>
          <a:lstStyle/>
          <a:p>
            <a:r>
              <a:rPr lang="en-US" dirty="0"/>
              <a:t>but there are more folks to share the effort now…</a:t>
            </a:r>
          </a:p>
        </p:txBody>
      </p:sp>
      <p:grpSp>
        <p:nvGrpSpPr>
          <p:cNvPr id="11" name="Group 10">
            <a:extLst>
              <a:ext uri="{FF2B5EF4-FFF2-40B4-BE49-F238E27FC236}">
                <a16:creationId xmlns:a16="http://schemas.microsoft.com/office/drawing/2014/main" id="{3E9A535F-2CE5-49F9-A46B-4E83A025C7AC}"/>
              </a:ext>
            </a:extLst>
          </p:cNvPr>
          <p:cNvGrpSpPr/>
          <p:nvPr/>
        </p:nvGrpSpPr>
        <p:grpSpPr>
          <a:xfrm>
            <a:off x="8448046" y="4078049"/>
            <a:ext cx="3273278" cy="1806379"/>
            <a:chOff x="8136967" y="642181"/>
            <a:chExt cx="3273278" cy="1806379"/>
          </a:xfrm>
        </p:grpSpPr>
        <p:pic>
          <p:nvPicPr>
            <p:cNvPr id="4" name="Picture 4" descr="https://www.upyourservice.com/wp-content/uploads/2016/11/Bellcurve_The-Six-Change-Adopter-Categories_567-1.jpg">
              <a:extLst>
                <a:ext uri="{FF2B5EF4-FFF2-40B4-BE49-F238E27FC236}">
                  <a16:creationId xmlns:a16="http://schemas.microsoft.com/office/drawing/2014/main" id="{AB87DD0D-3528-46B3-B71E-7A7DCFB8AE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4" r="482"/>
            <a:stretch/>
          </p:blipFill>
          <p:spPr bwMode="auto">
            <a:xfrm>
              <a:off x="8498806" y="987701"/>
              <a:ext cx="2911439" cy="1460859"/>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444DB41C-B48D-4163-8134-99AD83E2A08F}"/>
                </a:ext>
              </a:extLst>
            </p:cNvPr>
            <p:cNvGrpSpPr/>
            <p:nvPr/>
          </p:nvGrpSpPr>
          <p:grpSpPr>
            <a:xfrm>
              <a:off x="8136967" y="642181"/>
              <a:ext cx="1622417" cy="530730"/>
              <a:chOff x="8050607" y="662501"/>
              <a:chExt cx="1622417" cy="530730"/>
            </a:xfrm>
          </p:grpSpPr>
          <p:sp>
            <p:nvSpPr>
              <p:cNvPr id="5" name="TextBox 4">
                <a:extLst>
                  <a:ext uri="{FF2B5EF4-FFF2-40B4-BE49-F238E27FC236}">
                    <a16:creationId xmlns:a16="http://schemas.microsoft.com/office/drawing/2014/main" id="{C95FABBA-11A8-4A54-B5CE-D6D38071CF0A}"/>
                  </a:ext>
                </a:extLst>
              </p:cNvPr>
              <p:cNvSpPr txBox="1"/>
              <p:nvPr/>
            </p:nvSpPr>
            <p:spPr>
              <a:xfrm rot="20693877">
                <a:off x="8050607" y="662501"/>
                <a:ext cx="1622417" cy="400110"/>
              </a:xfrm>
              <a:prstGeom prst="rect">
                <a:avLst/>
              </a:prstGeom>
              <a:noFill/>
            </p:spPr>
            <p:txBody>
              <a:bodyPr wrap="square" rtlCol="0">
                <a:spAutoFit/>
              </a:bodyPr>
              <a:lstStyle/>
              <a:p>
                <a:r>
                  <a:rPr lang="en-US" sz="2000" b="1" dirty="0">
                    <a:solidFill>
                      <a:schemeClr val="accent1"/>
                    </a:solidFill>
                    <a:latin typeface="Bradley Hand ITC" panose="03070402050302030203" pitchFamily="66" charset="0"/>
                  </a:rPr>
                  <a:t>You are here</a:t>
                </a:r>
              </a:p>
            </p:txBody>
          </p:sp>
          <p:cxnSp>
            <p:nvCxnSpPr>
              <p:cNvPr id="7" name="Connector: Curved 6">
                <a:extLst>
                  <a:ext uri="{FF2B5EF4-FFF2-40B4-BE49-F238E27FC236}">
                    <a16:creationId xmlns:a16="http://schemas.microsoft.com/office/drawing/2014/main" id="{DB890AA9-AA41-4D0E-9F3C-98DD7FB74C1D}"/>
                  </a:ext>
                </a:extLst>
              </p:cNvPr>
              <p:cNvCxnSpPr>
                <a:cxnSpLocks/>
              </p:cNvCxnSpPr>
              <p:nvPr/>
            </p:nvCxnSpPr>
            <p:spPr>
              <a:xfrm>
                <a:off x="9002289" y="987701"/>
                <a:ext cx="468296" cy="205530"/>
              </a:xfrm>
              <a:prstGeom prst="curvedConnector3">
                <a:avLst>
                  <a:gd name="adj1" fmla="val 39152"/>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grpSp>
      </p:grpSp>
    </p:spTree>
    <p:extLst>
      <p:ext uri="{BB962C8B-B14F-4D97-AF65-F5344CB8AC3E}">
        <p14:creationId xmlns:p14="http://schemas.microsoft.com/office/powerpoint/2010/main" val="315372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1FE6-3F6C-49FA-A861-3F0BAB107D49}"/>
              </a:ext>
            </a:extLst>
          </p:cNvPr>
          <p:cNvSpPr>
            <a:spLocks noGrp="1"/>
          </p:cNvSpPr>
          <p:nvPr>
            <p:ph type="ctrTitle"/>
          </p:nvPr>
        </p:nvSpPr>
        <p:spPr/>
        <p:txBody>
          <a:bodyPr/>
          <a:lstStyle/>
          <a:p>
            <a:r>
              <a:rPr lang="en-US" dirty="0"/>
              <a:t>Closing Challenge</a:t>
            </a:r>
          </a:p>
        </p:txBody>
      </p:sp>
      <p:sp>
        <p:nvSpPr>
          <p:cNvPr id="3" name="Text Placeholder 2">
            <a:extLst>
              <a:ext uri="{FF2B5EF4-FFF2-40B4-BE49-F238E27FC236}">
                <a16:creationId xmlns:a16="http://schemas.microsoft.com/office/drawing/2014/main" id="{6C455655-B797-4F03-AC70-62624C4A8761}"/>
              </a:ext>
            </a:extLst>
          </p:cNvPr>
          <p:cNvSpPr>
            <a:spLocks noGrp="1"/>
          </p:cNvSpPr>
          <p:nvPr>
            <p:ph type="subTitle" idx="1"/>
          </p:nvPr>
        </p:nvSpPr>
        <p:spPr/>
        <p:txBody>
          <a:bodyPr/>
          <a:lstStyle/>
          <a:p>
            <a:r>
              <a:rPr lang="en-US" dirty="0"/>
              <a:t>How will you share what you’ve learned at this conference back with</a:t>
            </a:r>
            <a:r>
              <a:rPr lang="en-US" baseline="0" dirty="0"/>
              <a:t> your community (not just your boss)</a:t>
            </a:r>
          </a:p>
        </p:txBody>
      </p:sp>
    </p:spTree>
    <p:extLst>
      <p:ext uri="{BB962C8B-B14F-4D97-AF65-F5344CB8AC3E}">
        <p14:creationId xmlns:p14="http://schemas.microsoft.com/office/powerpoint/2010/main" val="3094573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5324A-6344-436F-B93F-05A8DDAD4067}"/>
              </a:ext>
            </a:extLst>
          </p:cNvPr>
          <p:cNvSpPr>
            <a:spLocks noGrp="1"/>
          </p:cNvSpPr>
          <p:nvPr>
            <p:ph type="ctrTitle"/>
          </p:nvPr>
        </p:nvSpPr>
        <p:spPr/>
        <p:txBody>
          <a:bodyPr>
            <a:normAutofit/>
          </a:bodyPr>
          <a:lstStyle/>
          <a:p>
            <a:r>
              <a:rPr lang="en-US" dirty="0"/>
              <a:t>Thanks for sticking around</a:t>
            </a:r>
          </a:p>
        </p:txBody>
      </p:sp>
      <p:sp>
        <p:nvSpPr>
          <p:cNvPr id="3" name="Subtitle 2">
            <a:extLst>
              <a:ext uri="{FF2B5EF4-FFF2-40B4-BE49-F238E27FC236}">
                <a16:creationId xmlns:a16="http://schemas.microsoft.com/office/drawing/2014/main" id="{37D3C972-5996-4B5D-BC16-1D4EFB828179}"/>
              </a:ext>
            </a:extLst>
          </p:cNvPr>
          <p:cNvSpPr>
            <a:spLocks noGrp="1"/>
          </p:cNvSpPr>
          <p:nvPr>
            <p:ph type="subTitle" idx="1"/>
          </p:nvPr>
        </p:nvSpPr>
        <p:spPr/>
        <p:txBody>
          <a:bodyPr/>
          <a:lstStyle/>
          <a:p>
            <a:r>
              <a:rPr lang="en-US" dirty="0"/>
              <a:t>Any Questions?</a:t>
            </a:r>
          </a:p>
        </p:txBody>
      </p:sp>
    </p:spTree>
    <p:extLst>
      <p:ext uri="{BB962C8B-B14F-4D97-AF65-F5344CB8AC3E}">
        <p14:creationId xmlns:p14="http://schemas.microsoft.com/office/powerpoint/2010/main" val="452092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B3DA-0F23-4F84-8D14-019191AD5E36}"/>
              </a:ext>
            </a:extLst>
          </p:cNvPr>
          <p:cNvSpPr>
            <a:spLocks noGrp="1"/>
          </p:cNvSpPr>
          <p:nvPr>
            <p:ph type="title"/>
          </p:nvPr>
        </p:nvSpPr>
        <p:spPr/>
        <p:txBody>
          <a:bodyPr/>
          <a:lstStyle/>
          <a:p>
            <a:r>
              <a:rPr lang="en-US" dirty="0"/>
              <a:t>Knowledge silos</a:t>
            </a:r>
          </a:p>
        </p:txBody>
      </p:sp>
      <p:pic>
        <p:nvPicPr>
          <p:cNvPr id="5" name="Picture 4">
            <a:extLst>
              <a:ext uri="{FF2B5EF4-FFF2-40B4-BE49-F238E27FC236}">
                <a16:creationId xmlns:a16="http://schemas.microsoft.com/office/drawing/2014/main" id="{80063289-C627-4058-A014-360882B48E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723" y="2098431"/>
            <a:ext cx="7620000" cy="3810000"/>
          </a:xfrm>
          <a:prstGeom prst="rect">
            <a:avLst/>
          </a:prstGeom>
        </p:spPr>
      </p:pic>
    </p:spTree>
    <p:extLst>
      <p:ext uri="{BB962C8B-B14F-4D97-AF65-F5344CB8AC3E}">
        <p14:creationId xmlns:p14="http://schemas.microsoft.com/office/powerpoint/2010/main" val="298508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3DDB6-DCA4-4414-B4DC-81714A422A78}"/>
              </a:ext>
            </a:extLst>
          </p:cNvPr>
          <p:cNvSpPr>
            <a:spLocks noGrp="1"/>
          </p:cNvSpPr>
          <p:nvPr>
            <p:ph type="title"/>
          </p:nvPr>
        </p:nvSpPr>
        <p:spPr/>
        <p:txBody>
          <a:bodyPr/>
          <a:lstStyle/>
          <a:p>
            <a:r>
              <a:rPr lang="en-US" b="1" dirty="0"/>
              <a:t>The third way – the best way?</a:t>
            </a:r>
          </a:p>
        </p:txBody>
      </p:sp>
      <p:sp>
        <p:nvSpPr>
          <p:cNvPr id="3" name="Text Placeholder 2">
            <a:extLst>
              <a:ext uri="{FF2B5EF4-FFF2-40B4-BE49-F238E27FC236}">
                <a16:creationId xmlns:a16="http://schemas.microsoft.com/office/drawing/2014/main" id="{5BD17E25-DF9A-450A-AB99-960C14879FD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2540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16C8-E214-4590-AC7F-BC5727B672FF}"/>
              </a:ext>
            </a:extLst>
          </p:cNvPr>
          <p:cNvSpPr>
            <a:spLocks noGrp="1"/>
          </p:cNvSpPr>
          <p:nvPr>
            <p:ph type="title"/>
          </p:nvPr>
        </p:nvSpPr>
        <p:spPr/>
        <p:txBody>
          <a:bodyPr/>
          <a:lstStyle/>
          <a:p>
            <a:r>
              <a:rPr lang="en-US" dirty="0"/>
              <a:t>It’s Part of DevOps – The three ways</a:t>
            </a:r>
          </a:p>
        </p:txBody>
      </p:sp>
      <p:pic>
        <p:nvPicPr>
          <p:cNvPr id="4" name="Picture 3">
            <a:extLst>
              <a:ext uri="{FF2B5EF4-FFF2-40B4-BE49-F238E27FC236}">
                <a16:creationId xmlns:a16="http://schemas.microsoft.com/office/drawing/2014/main" id="{54505345-7F68-48EA-9B4F-E5BB7F1DA2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780" y="2368243"/>
            <a:ext cx="2122872" cy="3252788"/>
          </a:xfrm>
          <a:prstGeom prst="rect">
            <a:avLst/>
          </a:prstGeom>
        </p:spPr>
      </p:pic>
    </p:spTree>
    <p:extLst>
      <p:ext uri="{BB962C8B-B14F-4D97-AF65-F5344CB8AC3E}">
        <p14:creationId xmlns:p14="http://schemas.microsoft.com/office/powerpoint/2010/main" val="1923082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16C8-E214-4590-AC7F-BC5727B672FF}"/>
              </a:ext>
            </a:extLst>
          </p:cNvPr>
          <p:cNvSpPr>
            <a:spLocks noGrp="1"/>
          </p:cNvSpPr>
          <p:nvPr>
            <p:ph type="title"/>
          </p:nvPr>
        </p:nvSpPr>
        <p:spPr/>
        <p:txBody>
          <a:bodyPr/>
          <a:lstStyle/>
          <a:p>
            <a:r>
              <a:rPr lang="en-US" dirty="0"/>
              <a:t>The First Way: Flow</a:t>
            </a:r>
          </a:p>
        </p:txBody>
      </p:sp>
      <p:pic>
        <p:nvPicPr>
          <p:cNvPr id="5" name="Picture 4">
            <a:extLst>
              <a:ext uri="{FF2B5EF4-FFF2-40B4-BE49-F238E27FC236}">
                <a16:creationId xmlns:a16="http://schemas.microsoft.com/office/drawing/2014/main" id="{A2434E1A-52D6-4AC0-8F42-9F29478233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789" y="2121876"/>
            <a:ext cx="5864853" cy="3968551"/>
          </a:xfrm>
          <a:prstGeom prst="rect">
            <a:avLst/>
          </a:prstGeom>
        </p:spPr>
      </p:pic>
    </p:spTree>
    <p:extLst>
      <p:ext uri="{BB962C8B-B14F-4D97-AF65-F5344CB8AC3E}">
        <p14:creationId xmlns:p14="http://schemas.microsoft.com/office/powerpoint/2010/main" val="207230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16C8-E214-4590-AC7F-BC5727B672FF}"/>
              </a:ext>
            </a:extLst>
          </p:cNvPr>
          <p:cNvSpPr>
            <a:spLocks noGrp="1"/>
          </p:cNvSpPr>
          <p:nvPr>
            <p:ph type="title"/>
          </p:nvPr>
        </p:nvSpPr>
        <p:spPr/>
        <p:txBody>
          <a:bodyPr/>
          <a:lstStyle/>
          <a:p>
            <a:r>
              <a:rPr lang="en-US" dirty="0"/>
              <a:t>The Second way:  feedback</a:t>
            </a:r>
          </a:p>
        </p:txBody>
      </p:sp>
      <p:pic>
        <p:nvPicPr>
          <p:cNvPr id="5" name="Picture 4">
            <a:extLst>
              <a:ext uri="{FF2B5EF4-FFF2-40B4-BE49-F238E27FC236}">
                <a16:creationId xmlns:a16="http://schemas.microsoft.com/office/drawing/2014/main" id="{C58CA1C0-D6ED-4036-93B9-5C21BD306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310" y="2188950"/>
            <a:ext cx="5894350" cy="2357739"/>
          </a:xfrm>
          <a:prstGeom prst="rect">
            <a:avLst/>
          </a:prstGeom>
        </p:spPr>
      </p:pic>
      <p:pic>
        <p:nvPicPr>
          <p:cNvPr id="6" name="Picture 5">
            <a:extLst>
              <a:ext uri="{FF2B5EF4-FFF2-40B4-BE49-F238E27FC236}">
                <a16:creationId xmlns:a16="http://schemas.microsoft.com/office/drawing/2014/main" id="{B3DB8E68-215F-4C07-A52D-3586EA43CA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4480" y="4316744"/>
            <a:ext cx="5615295" cy="2312181"/>
          </a:xfrm>
          <a:prstGeom prst="rect">
            <a:avLst/>
          </a:prstGeom>
          <a:solidFill>
            <a:schemeClr val="bg2">
              <a:lumMod val="75000"/>
            </a:schemeClr>
          </a:solidFill>
        </p:spPr>
      </p:pic>
    </p:spTree>
    <p:extLst>
      <p:ext uri="{BB962C8B-B14F-4D97-AF65-F5344CB8AC3E}">
        <p14:creationId xmlns:p14="http://schemas.microsoft.com/office/powerpoint/2010/main" val="1741457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816C8-E214-4590-AC7F-BC5727B672FF}"/>
              </a:ext>
            </a:extLst>
          </p:cNvPr>
          <p:cNvSpPr>
            <a:spLocks noGrp="1"/>
          </p:cNvSpPr>
          <p:nvPr>
            <p:ph type="title"/>
          </p:nvPr>
        </p:nvSpPr>
        <p:spPr>
          <a:xfrm>
            <a:off x="1451579" y="804519"/>
            <a:ext cx="10083929" cy="1049235"/>
          </a:xfrm>
        </p:spPr>
        <p:txBody>
          <a:bodyPr/>
          <a:lstStyle/>
          <a:p>
            <a:r>
              <a:rPr lang="en-US" dirty="0"/>
              <a:t>The third way: Learning and experimentation</a:t>
            </a:r>
          </a:p>
        </p:txBody>
      </p:sp>
      <p:pic>
        <p:nvPicPr>
          <p:cNvPr id="5" name="Picture 4">
            <a:extLst>
              <a:ext uri="{FF2B5EF4-FFF2-40B4-BE49-F238E27FC236}">
                <a16:creationId xmlns:a16="http://schemas.microsoft.com/office/drawing/2014/main" id="{CB9363E9-EC83-4AB5-A736-3947079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851" y="2039814"/>
            <a:ext cx="7249383" cy="3878420"/>
          </a:xfrm>
          <a:prstGeom prst="rect">
            <a:avLst/>
          </a:prstGeom>
        </p:spPr>
      </p:pic>
    </p:spTree>
    <p:extLst>
      <p:ext uri="{BB962C8B-B14F-4D97-AF65-F5344CB8AC3E}">
        <p14:creationId xmlns:p14="http://schemas.microsoft.com/office/powerpoint/2010/main" val="425557462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465</TotalTime>
  <Words>1526</Words>
  <Application>Microsoft Office PowerPoint</Application>
  <PresentationFormat>Widescreen</PresentationFormat>
  <Paragraphs>198</Paragraphs>
  <Slides>32</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Bradley Hand ITC</vt:lpstr>
      <vt:lpstr>Calibri</vt:lpstr>
      <vt:lpstr>FS Elliot Pro</vt:lpstr>
      <vt:lpstr>Gill Sans MT</vt:lpstr>
      <vt:lpstr>Wingdings</vt:lpstr>
      <vt:lpstr>Gallery</vt:lpstr>
      <vt:lpstr>Building A Self-Sustaining Developer Community Within Your Own Walls</vt:lpstr>
      <vt:lpstr>Caveat: This is not a prescriptive approach</vt:lpstr>
      <vt:lpstr>Why do we care?</vt:lpstr>
      <vt:lpstr>Knowledge silos</vt:lpstr>
      <vt:lpstr>The third way – the best way?</vt:lpstr>
      <vt:lpstr>It’s Part of DevOps – The three ways</vt:lpstr>
      <vt:lpstr>The First Way: Flow</vt:lpstr>
      <vt:lpstr>The Second way:  feedback</vt:lpstr>
      <vt:lpstr>The third way: Learning and experimentation</vt:lpstr>
      <vt:lpstr>It’s Part of DevOps</vt:lpstr>
      <vt:lpstr>“Touchy-feely” part of DevOps</vt:lpstr>
      <vt:lpstr>Practices to break down knowledge silos</vt:lpstr>
      <vt:lpstr>Communication: Email vs. Blogs</vt:lpstr>
      <vt:lpstr>Blog Communication</vt:lpstr>
      <vt:lpstr>Blog Authenticity</vt:lpstr>
      <vt:lpstr>Internal Developer Conferences</vt:lpstr>
      <vt:lpstr>Lunch &amp; Learns</vt:lpstr>
      <vt:lpstr>Lightning Talks</vt:lpstr>
      <vt:lpstr>Finding hidden skills</vt:lpstr>
      <vt:lpstr>Internal Open Source (Innersource)</vt:lpstr>
      <vt:lpstr>Internal Q &amp; A / Forums</vt:lpstr>
      <vt:lpstr>Internal Community Wikis</vt:lpstr>
      <vt:lpstr>Common themes</vt:lpstr>
      <vt:lpstr>Where do we start?</vt:lpstr>
      <vt:lpstr>PowerPoint Presentation</vt:lpstr>
      <vt:lpstr>PowerPoint Presentation</vt:lpstr>
      <vt:lpstr>PowerPoint Presentation</vt:lpstr>
      <vt:lpstr>Measure your Progress</vt:lpstr>
      <vt:lpstr>PowerPoint Presentation</vt:lpstr>
      <vt:lpstr>Even after six years, it still takes continuous care &amp; feeding.</vt:lpstr>
      <vt:lpstr>Closing Challenge</vt:lpstr>
      <vt:lpstr>Thanks for sticking around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Self-Sustaining Developer Community Within Your Own Walls</dc:title>
  <dc:creator>Ring, Matthew</dc:creator>
  <cp:lastModifiedBy>Van Roekel, John</cp:lastModifiedBy>
  <cp:revision>32</cp:revision>
  <dcterms:created xsi:type="dcterms:W3CDTF">2018-04-02T16:07:15Z</dcterms:created>
  <dcterms:modified xsi:type="dcterms:W3CDTF">2018-04-11T19:29:57Z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1a85edf-1344-4c6a-a94e-0a9833d749f3_Enabled">
    <vt:lpwstr>True</vt:lpwstr>
  </property>
  <property fmtid="{D5CDD505-2E9C-101B-9397-08002B2CF9AE}" pid="3" name="MSIP_Label_f1a85edf-1344-4c6a-a94e-0a9833d749f3_SiteId">
    <vt:lpwstr>3bea478c-1684-4a8c-8e85-045ec54ba430</vt:lpwstr>
  </property>
  <property fmtid="{D5CDD505-2E9C-101B-9397-08002B2CF9AE}" pid="4" name="MSIP_Label_f1a85edf-1344-4c6a-a94e-0a9833d749f3_Ref">
    <vt:lpwstr>https://api.informationprotection.azure.com/api/3bea478c-1684-4a8c-8e85-045ec54ba430</vt:lpwstr>
  </property>
  <property fmtid="{D5CDD505-2E9C-101B-9397-08002B2CF9AE}" pid="5" name="MSIP_Label_f1a85edf-1344-4c6a-a94e-0a9833d749f3_Owner">
    <vt:lpwstr>Ring.Matthew@principal.com</vt:lpwstr>
  </property>
  <property fmtid="{D5CDD505-2E9C-101B-9397-08002B2CF9AE}" pid="6" name="MSIP_Label_f1a85edf-1344-4c6a-a94e-0a9833d749f3_SetDate">
    <vt:lpwstr>2018-04-02T11:14:19.6274692-05:00</vt:lpwstr>
  </property>
  <property fmtid="{D5CDD505-2E9C-101B-9397-08002B2CF9AE}" pid="7" name="MSIP_Label_f1a85edf-1344-4c6a-a94e-0a9833d749f3_Name">
    <vt:lpwstr>Internal Use</vt:lpwstr>
  </property>
  <property fmtid="{D5CDD505-2E9C-101B-9397-08002B2CF9AE}" pid="8" name="MSIP_Label_f1a85edf-1344-4c6a-a94e-0a9833d749f3_Application">
    <vt:lpwstr>Microsoft Azure Information Protection</vt:lpwstr>
  </property>
  <property fmtid="{D5CDD505-2E9C-101B-9397-08002B2CF9AE}" pid="9" name="MSIP_Label_f1a85edf-1344-4c6a-a94e-0a9833d749f3_Extended_MSFT_Method">
    <vt:lpwstr>Manual</vt:lpwstr>
  </property>
  <property fmtid="{D5CDD505-2E9C-101B-9397-08002B2CF9AE}" pid="10" name="Sensitivity">
    <vt:lpwstr>Internal Use</vt:lpwstr>
  </property>
</Properties>
</file>